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26.png" ContentType="image/png"/>
  <Override PartName="/ppt/media/image125.png" ContentType="image/png"/>
  <Override PartName="/ppt/media/image124.png" ContentType="image/png"/>
  <Override PartName="/ppt/media/image123.png" ContentType="image/png"/>
  <Override PartName="/ppt/media/image122.png" ContentType="image/png"/>
  <Override PartName="/ppt/media/image121.png" ContentType="image/png"/>
  <Override PartName="/ppt/media/image116.png" ContentType="image/png"/>
  <Override PartName="/ppt/media/image115.png" ContentType="image/png"/>
  <Override PartName="/ppt/media/image114.png" ContentType="image/png"/>
  <Override PartName="/ppt/media/image113.png" ContentType="image/png"/>
  <Override PartName="/ppt/media/image112.png" ContentType="image/png"/>
  <Override PartName="/ppt/media/image111.png" ContentType="image/png"/>
  <Override PartName="/ppt/media/image106.png" ContentType="image/png"/>
  <Override PartName="/ppt/media/image105.png" ContentType="image/png"/>
  <Override PartName="/ppt/media/image104.png" ContentType="image/png"/>
  <Override PartName="/ppt/media/image103.png" ContentType="image/png"/>
  <Override PartName="/ppt/media/image102.png" ContentType="image/png"/>
  <Override PartName="/ppt/media/image101.png" ContentType="image/png"/>
  <Override PartName="/ppt/media/image99.png" ContentType="image/png"/>
  <Override PartName="/ppt/media/image4.png" ContentType="image/png"/>
  <Override PartName="/ppt/media/image34.png" ContentType="image/png"/>
  <Override PartName="/ppt/media/image6.png" ContentType="image/png"/>
  <Override PartName="/ppt/media/image18.png" ContentType="image/png"/>
  <Override PartName="/ppt/media/image86.png" ContentType="image/png"/>
  <Override PartName="/ppt/media/image36.png" ContentType="image/png"/>
  <Override PartName="/ppt/media/image108.png" ContentType="image/png"/>
  <Override PartName="/ppt/media/image11.png" ContentType="image/png"/>
  <Override PartName="/ppt/media/image7.png" ContentType="image/png"/>
  <Override PartName="/ppt/media/image16.png" ContentType="image/png"/>
  <Override PartName="/ppt/media/image84.png" ContentType="image/png"/>
  <Override PartName="/ppt/media/image37.png" ContentType="image/png"/>
  <Override PartName="/ppt/media/image109.png" ContentType="image/png"/>
  <Override PartName="/ppt/media/image38.png" ContentType="image/png"/>
  <Override PartName="/ppt/media/image9.png" ContentType="image/png"/>
  <Override PartName="/ppt/media/image31.png" ContentType="image/png"/>
  <Override PartName="/ppt/media/image2.jpeg" ContentType="image/jpeg"/>
  <Override PartName="/ppt/media/image128.png" ContentType="image/png"/>
  <Override PartName="/ppt/media/image39.png" ContentType="image/png"/>
  <Override PartName="/ppt/media/image32.png" ContentType="image/png"/>
  <Override PartName="/ppt/media/image129.png" ContentType="image/png"/>
  <Override PartName="/ppt/media/image33.png" ContentType="image/png"/>
  <Override PartName="/ppt/media/image40.png" ContentType="image/png"/>
  <Override PartName="/ppt/media/image137.png" ContentType="image/png"/>
  <Override PartName="/ppt/media/image3.jpeg" ContentType="image/jpeg"/>
  <Override PartName="/ppt/media/image41.png" ContentType="image/png"/>
  <Override PartName="/ppt/media/image138.png" ContentType="image/png"/>
  <Override PartName="/ppt/media/image42.png" ContentType="image/png"/>
  <Override PartName="/ppt/media/image43.png" ContentType="image/png"/>
  <Override PartName="/ppt/media/image81.png" ContentType="image/png"/>
  <Override PartName="/ppt/media/image13.png" ContentType="image/png"/>
  <Override PartName="/ppt/media/image136.png" ContentType="image/png"/>
  <Override PartName="/ppt/media/image100.png" ContentType="image/png"/>
  <Override PartName="/ppt/media/image49.png" ContentType="image/png"/>
  <Override PartName="/ppt/media/image50.png" ContentType="image/png"/>
  <Override PartName="/ppt/media/image147.png" ContentType="image/png"/>
  <Override PartName="/ppt/media/image143.png" ContentType="image/png"/>
  <Override PartName="/ppt/media/image51.png" ContentType="image/png"/>
  <Override PartName="/ppt/media/image144.png" ContentType="image/png"/>
  <Override PartName="/ppt/media/image52.png" ContentType="image/png"/>
  <Override PartName="/ppt/media/image145.png" ContentType="image/png"/>
  <Override PartName="/ppt/media/image53.png" ContentType="image/png"/>
  <Override PartName="/ppt/media/image48.png" ContentType="image/png"/>
  <Override PartName="/ppt/media/image134.png" ContentType="image/png"/>
  <Override PartName="/ppt/media/image146.png" ContentType="image/png"/>
  <Override PartName="/ppt/media/image140.png" ContentType="image/png"/>
  <Override PartName="/ppt/media/image89.png" ContentType="image/png"/>
  <Override PartName="/ppt/media/image54.png" ContentType="image/png"/>
  <Override PartName="/ppt/media/image135.png" ContentType="image/png"/>
  <Override PartName="/ppt/media/image141.png" ContentType="image/png"/>
  <Override PartName="/ppt/media/image55.png" ContentType="image/png"/>
  <Override PartName="/ppt/media/image133.png" ContentType="image/png"/>
  <Override PartName="/ppt/media/image132.png" ContentType="image/png"/>
  <Override PartName="/ppt/media/image45.png" ContentType="image/png"/>
  <Override PartName="/ppt/media/image131.png" ContentType="image/png"/>
  <Override PartName="/ppt/media/image44.png" ContentType="image/png"/>
  <Override PartName="/ppt/media/image130.png" ContentType="image/png"/>
  <Override PartName="/ppt/media/image79.png" ContentType="image/png"/>
  <Override PartName="/ppt/media/image142.png" ContentType="image/png"/>
  <Override PartName="/ppt/media/image56.png" ContentType="image/png"/>
  <Override PartName="/ppt/media/image46.png" ContentType="image/png"/>
  <Override PartName="/ppt/media/image139.jpeg" ContentType="image/jpeg"/>
  <Override PartName="/ppt/media/image8.png" ContentType="image/png"/>
  <Override PartName="/ppt/media/image30.png" ContentType="image/png"/>
  <Override PartName="/ppt/media/image127.png" ContentType="image/png"/>
  <Override PartName="/ppt/media/image83.png" ContentType="image/png"/>
  <Override PartName="/ppt/media/image15.png" ContentType="image/png"/>
  <Override PartName="/ppt/media/image12.png" ContentType="image/png"/>
  <Override PartName="/ppt/media/image80.png" ContentType="image/png"/>
  <Override PartName="/ppt/media/image47.png" ContentType="image/png"/>
  <Override PartName="/ppt/media/image21.png" ContentType="image/png"/>
  <Override PartName="/ppt/media/image118.png" ContentType="image/png"/>
  <Override PartName="/ppt/media/image98.png" ContentType="image/png"/>
  <Override PartName="/ppt/media/image1.jpeg" ContentType="image/jpeg"/>
  <Override PartName="/ppt/media/image10.png" ContentType="image/png"/>
  <Override PartName="/ppt/media/image107.png" ContentType="image/png"/>
  <Override PartName="/ppt/media/image35.png" ContentType="image/png"/>
  <Override PartName="/ppt/media/image5.png" ContentType="image/png"/>
  <Override PartName="/ppt/media/image85.png" ContentType="image/png"/>
  <Override PartName="/ppt/media/image17.png" ContentType="image/png"/>
  <Override PartName="/ppt/media/image82.png" ContentType="image/png"/>
  <Override PartName="/ppt/media/image14.png" ContentType="image/png"/>
  <Override PartName="/ppt/media/image57.png" ContentType="image/png"/>
  <Override PartName="/ppt/media/image20.png" ContentType="image/png"/>
  <Override PartName="/ppt/media/image117.png" ContentType="image/png"/>
  <Override PartName="/ppt/media/image58.png" ContentType="image/png"/>
  <Override PartName="/ppt/media/image59.png" ContentType="image/png"/>
  <Override PartName="/ppt/media/image110.png" ContentType="image/png"/>
  <Override PartName="/ppt/media/image119.png" ContentType="image/png"/>
  <Override PartName="/ppt/media/image92.png" ContentType="image/png"/>
  <Override PartName="/ppt/media/image24.png" ContentType="image/png"/>
  <Override PartName="/ppt/media/image93.png" ContentType="image/png"/>
  <Override PartName="/ppt/media/image25.png" ContentType="image/png"/>
  <Override PartName="/ppt/media/image22.png" ContentType="image/png"/>
  <Override PartName="/ppt/media/image90.png" ContentType="image/png"/>
  <Override PartName="/ppt/media/image94.png" ContentType="image/png"/>
  <Override PartName="/ppt/media/image26.png" ContentType="image/png"/>
  <Override PartName="/ppt/media/image91.png" ContentType="image/png"/>
  <Override PartName="/ppt/media/image23.png" ContentType="image/png"/>
  <Override PartName="/ppt/media/image60.png" ContentType="image/png"/>
  <Override PartName="/ppt/media/image61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65.png" ContentType="image/png"/>
  <Override PartName="/ppt/media/image66.png" ContentType="image/png"/>
  <Override PartName="/ppt/media/image67.png" ContentType="image/png"/>
  <Override PartName="/ppt/media/image68.png" ContentType="image/png"/>
  <Override PartName="/ppt/media/image69.png" ContentType="image/png"/>
  <Override PartName="/ppt/media/image120.png" ContentType="image/png"/>
  <Override PartName="/ppt/media/image70.png" ContentType="image/png"/>
  <Override PartName="/ppt/media/image71.png" ContentType="image/png"/>
  <Override PartName="/ppt/media/image72.png" ContentType="image/png"/>
  <Override PartName="/ppt/media/image73.png" ContentType="image/png"/>
  <Override PartName="/ppt/media/image74.png" ContentType="image/png"/>
  <Override PartName="/ppt/media/image75.png" ContentType="image/png"/>
  <Override PartName="/ppt/media/image76.png" ContentType="image/png"/>
  <Override PartName="/ppt/media/image77.png" ContentType="image/png"/>
  <Override PartName="/ppt/media/image78.png" ContentType="image/png"/>
  <Override PartName="/ppt/media/image19.png" ContentType="image/png"/>
  <Override PartName="/ppt/media/image87.png" ContentType="image/png"/>
  <Override PartName="/ppt/media/image88.png" ContentType="image/png"/>
  <Override PartName="/ppt/media/image27.png" ContentType="image/png"/>
  <Override PartName="/ppt/media/image95.png" ContentType="image/png"/>
  <Override PartName="/ppt/media/image28.png" ContentType="image/png"/>
  <Override PartName="/ppt/media/image96.png" ContentType="image/png"/>
  <Override PartName="/ppt/media/image29.png" ContentType="image/png"/>
  <Override PartName="/ppt/media/image97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
</Relationships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jpeg>
</file>

<file path=ppt/media/image14.png>
</file>

<file path=ppt/media/image140.png>
</file>

<file path=ppt/media/image141.png>
</file>

<file path=ppt/media/image142.png>
</file>

<file path=ppt/media/image143.png>
</file>

<file path=ppt/media/image144.png>
</file>

<file path=ppt/media/image145.png>
</file>

<file path=ppt/media/image146.png>
</file>

<file path=ppt/media/image147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0.png"/><Relationship Id="rId2" Type="http://schemas.openxmlformats.org/officeDocument/2006/relationships/image" Target="../media/image101.png"/><Relationship Id="rId3" Type="http://schemas.openxmlformats.org/officeDocument/2006/relationships/image" Target="../media/image102.png"/><Relationship Id="rId4" Type="http://schemas.openxmlformats.org/officeDocument/2006/relationships/image" Target="../media/image103.png"/><Relationship Id="rId5" Type="http://schemas.openxmlformats.org/officeDocument/2006/relationships/image" Target="../media/image104.png"/><Relationship Id="rId6" Type="http://schemas.openxmlformats.org/officeDocument/2006/relationships/image" Target="../media/image105.png"/><Relationship Id="rId7" Type="http://schemas.openxmlformats.org/officeDocument/2006/relationships/image" Target="../media/image106.png"/><Relationship Id="rId8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7.png"/><Relationship Id="rId2" Type="http://schemas.openxmlformats.org/officeDocument/2006/relationships/image" Target="../media/image108.png"/><Relationship Id="rId3" Type="http://schemas.openxmlformats.org/officeDocument/2006/relationships/image" Target="../media/image109.png"/><Relationship Id="rId4" Type="http://schemas.openxmlformats.org/officeDocument/2006/relationships/image" Target="../media/image110.png"/><Relationship Id="rId5" Type="http://schemas.openxmlformats.org/officeDocument/2006/relationships/image" Target="../media/image111.png"/><Relationship Id="rId6" Type="http://schemas.openxmlformats.org/officeDocument/2006/relationships/image" Target="../media/image112.png"/><Relationship Id="rId7" Type="http://schemas.openxmlformats.org/officeDocument/2006/relationships/image" Target="../media/image113.png"/><Relationship Id="rId8" Type="http://schemas.openxmlformats.org/officeDocument/2006/relationships/image" Target="../media/image114.png"/><Relationship Id="rId9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5.png"/><Relationship Id="rId2" Type="http://schemas.openxmlformats.org/officeDocument/2006/relationships/image" Target="../media/image116.png"/><Relationship Id="rId3" Type="http://schemas.openxmlformats.org/officeDocument/2006/relationships/image" Target="../media/image117.png"/><Relationship Id="rId4" Type="http://schemas.openxmlformats.org/officeDocument/2006/relationships/image" Target="../media/image118.png"/><Relationship Id="rId5" Type="http://schemas.openxmlformats.org/officeDocument/2006/relationships/image" Target="../media/image119.png"/><Relationship Id="rId6" Type="http://schemas.openxmlformats.org/officeDocument/2006/relationships/image" Target="../media/image120.png"/><Relationship Id="rId7" Type="http://schemas.openxmlformats.org/officeDocument/2006/relationships/image" Target="../media/image121.png"/><Relationship Id="rId8" Type="http://schemas.openxmlformats.org/officeDocument/2006/relationships/image" Target="../media/image122.png"/><Relationship Id="rId9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3.png"/><Relationship Id="rId2" Type="http://schemas.openxmlformats.org/officeDocument/2006/relationships/image" Target="../media/image124.png"/><Relationship Id="rId3" Type="http://schemas.openxmlformats.org/officeDocument/2006/relationships/image" Target="../media/image125.png"/><Relationship Id="rId4" Type="http://schemas.openxmlformats.org/officeDocument/2006/relationships/image" Target="../media/image126.png"/><Relationship Id="rId5" Type="http://schemas.openxmlformats.org/officeDocument/2006/relationships/image" Target="../media/image127.png"/><Relationship Id="rId6" Type="http://schemas.openxmlformats.org/officeDocument/2006/relationships/image" Target="../media/image128.png"/><Relationship Id="rId7" Type="http://schemas.openxmlformats.org/officeDocument/2006/relationships/image" Target="../media/image129.png"/><Relationship Id="rId8" Type="http://schemas.openxmlformats.org/officeDocument/2006/relationships/image" Target="../media/image130.png"/><Relationship Id="rId9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1.png"/><Relationship Id="rId2" Type="http://schemas.openxmlformats.org/officeDocument/2006/relationships/image" Target="../media/image132.png"/><Relationship Id="rId3" Type="http://schemas.openxmlformats.org/officeDocument/2006/relationships/image" Target="../media/image133.png"/><Relationship Id="rId4" Type="http://schemas.openxmlformats.org/officeDocument/2006/relationships/image" Target="../media/image134.png"/><Relationship Id="rId5" Type="http://schemas.openxmlformats.org/officeDocument/2006/relationships/image" Target="../media/image135.png"/><Relationship Id="rId6" Type="http://schemas.openxmlformats.org/officeDocument/2006/relationships/image" Target="../media/image136.png"/><Relationship Id="rId7" Type="http://schemas.openxmlformats.org/officeDocument/2006/relationships/image" Target="../media/image137.png"/><Relationship Id="rId8" Type="http://schemas.openxmlformats.org/officeDocument/2006/relationships/image" Target="../media/image138.png"/><Relationship Id="rId9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39.jpeg"/><Relationship Id="rId2" Type="http://schemas.openxmlformats.org/officeDocument/2006/relationships/image" Target="../media/image140.png"/><Relationship Id="rId3" Type="http://schemas.openxmlformats.org/officeDocument/2006/relationships/image" Target="../media/image141.png"/><Relationship Id="rId4" Type="http://schemas.openxmlformats.org/officeDocument/2006/relationships/image" Target="../media/image142.png"/><Relationship Id="rId5" Type="http://schemas.openxmlformats.org/officeDocument/2006/relationships/image" Target="../media/image143.png"/><Relationship Id="rId6" Type="http://schemas.openxmlformats.org/officeDocument/2006/relationships/image" Target="../media/image144.png"/><Relationship Id="rId7" Type="http://schemas.openxmlformats.org/officeDocument/2006/relationships/image" Target="../media/image145.png"/><Relationship Id="rId8" Type="http://schemas.openxmlformats.org/officeDocument/2006/relationships/image" Target="../media/image146.png"/><Relationship Id="rId9" Type="http://schemas.openxmlformats.org/officeDocument/2006/relationships/image" Target="../media/image147.png"/><Relationship Id="rId10" Type="http://schemas.openxmlformats.org/officeDocument/2006/relationships/hyperlink" Target="https://bwtp.univ-lille.fr/" TargetMode="External"/><Relationship Id="rId1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Relationship Id="rId9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8" Type="http://schemas.openxmlformats.org/officeDocument/2006/relationships/image" Target="../media/image33.png"/><Relationship Id="rId9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6" Type="http://schemas.openxmlformats.org/officeDocument/2006/relationships/image" Target="../media/image39.png"/><Relationship Id="rId7" Type="http://schemas.openxmlformats.org/officeDocument/2006/relationships/image" Target="../media/image40.png"/><Relationship Id="rId8" Type="http://schemas.openxmlformats.org/officeDocument/2006/relationships/image" Target="../media/image41.png"/><Relationship Id="rId9" Type="http://schemas.openxmlformats.org/officeDocument/2006/relationships/image" Target="../media/image42.png"/><Relationship Id="rId10" Type="http://schemas.openxmlformats.org/officeDocument/2006/relationships/image" Target="../media/image43.png"/><Relationship Id="rId11" Type="http://schemas.openxmlformats.org/officeDocument/2006/relationships/image" Target="../media/image44.png"/><Relationship Id="rId12" Type="http://schemas.openxmlformats.org/officeDocument/2006/relationships/image" Target="../media/image45.png"/><Relationship Id="rId1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image" Target="../media/image49.png"/><Relationship Id="rId5" Type="http://schemas.openxmlformats.org/officeDocument/2006/relationships/image" Target="../media/image50.png"/><Relationship Id="rId6" Type="http://schemas.openxmlformats.org/officeDocument/2006/relationships/image" Target="../media/image51.png"/><Relationship Id="rId7" Type="http://schemas.openxmlformats.org/officeDocument/2006/relationships/image" Target="../media/image52.png"/><Relationship Id="rId8" Type="http://schemas.openxmlformats.org/officeDocument/2006/relationships/image" Target="../media/image53.png"/><Relationship Id="rId9" Type="http://schemas.openxmlformats.org/officeDocument/2006/relationships/image" Target="../media/image54.png"/><Relationship Id="rId10" Type="http://schemas.openxmlformats.org/officeDocument/2006/relationships/image" Target="../media/image55.png"/><Relationship Id="rId11" Type="http://schemas.openxmlformats.org/officeDocument/2006/relationships/image" Target="../media/image56.png"/><Relationship Id="rId12" Type="http://schemas.openxmlformats.org/officeDocument/2006/relationships/image" Target="../media/image57.png"/><Relationship Id="rId13" Type="http://schemas.openxmlformats.org/officeDocument/2006/relationships/image" Target="../media/image58.png"/><Relationship Id="rId14" Type="http://schemas.openxmlformats.org/officeDocument/2006/relationships/image" Target="../media/image59.png"/><Relationship Id="rId15" Type="http://schemas.openxmlformats.org/officeDocument/2006/relationships/image" Target="../media/image60.png"/><Relationship Id="rId16" Type="http://schemas.openxmlformats.org/officeDocument/2006/relationships/image" Target="../media/image61.png"/><Relationship Id="rId17" Type="http://schemas.openxmlformats.org/officeDocument/2006/relationships/image" Target="../media/image62.png"/><Relationship Id="rId18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image" Target="../media/image64.png"/><Relationship Id="rId3" Type="http://schemas.openxmlformats.org/officeDocument/2006/relationships/image" Target="../media/image65.png"/><Relationship Id="rId4" Type="http://schemas.openxmlformats.org/officeDocument/2006/relationships/image" Target="../media/image66.png"/><Relationship Id="rId5" Type="http://schemas.openxmlformats.org/officeDocument/2006/relationships/image" Target="../media/image67.png"/><Relationship Id="rId6" Type="http://schemas.openxmlformats.org/officeDocument/2006/relationships/image" Target="../media/image68.png"/><Relationship Id="rId7" Type="http://schemas.openxmlformats.org/officeDocument/2006/relationships/image" Target="../media/image69.png"/><Relationship Id="rId8" Type="http://schemas.openxmlformats.org/officeDocument/2006/relationships/image" Target="../media/image70.png"/><Relationship Id="rId9" Type="http://schemas.openxmlformats.org/officeDocument/2006/relationships/image" Target="../media/image71.png"/><Relationship Id="rId10" Type="http://schemas.openxmlformats.org/officeDocument/2006/relationships/image" Target="../media/image72.png"/><Relationship Id="rId11" Type="http://schemas.openxmlformats.org/officeDocument/2006/relationships/image" Target="../media/image73.png"/><Relationship Id="rId12" Type="http://schemas.openxmlformats.org/officeDocument/2006/relationships/image" Target="../media/image74.png"/><Relationship Id="rId13" Type="http://schemas.openxmlformats.org/officeDocument/2006/relationships/image" Target="../media/image75.png"/><Relationship Id="rId14" Type="http://schemas.openxmlformats.org/officeDocument/2006/relationships/image" Target="../media/image76.png"/><Relationship Id="rId15" Type="http://schemas.openxmlformats.org/officeDocument/2006/relationships/image" Target="../media/image77.png"/><Relationship Id="rId16" Type="http://schemas.openxmlformats.org/officeDocument/2006/relationships/image" Target="../media/image78.png"/><Relationship Id="rId17" Type="http://schemas.openxmlformats.org/officeDocument/2006/relationships/image" Target="../media/image79.png"/><Relationship Id="rId18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0.png"/><Relationship Id="rId2" Type="http://schemas.openxmlformats.org/officeDocument/2006/relationships/image" Target="../media/image81.png"/><Relationship Id="rId3" Type="http://schemas.openxmlformats.org/officeDocument/2006/relationships/image" Target="../media/image82.png"/><Relationship Id="rId4" Type="http://schemas.openxmlformats.org/officeDocument/2006/relationships/image" Target="../media/image83.png"/><Relationship Id="rId5" Type="http://schemas.openxmlformats.org/officeDocument/2006/relationships/image" Target="../media/image84.png"/><Relationship Id="rId6" Type="http://schemas.openxmlformats.org/officeDocument/2006/relationships/image" Target="../media/image85.png"/><Relationship Id="rId7" Type="http://schemas.openxmlformats.org/officeDocument/2006/relationships/image" Target="../media/image86.png"/><Relationship Id="rId8" Type="http://schemas.openxmlformats.org/officeDocument/2006/relationships/image" Target="../media/image87.png"/><Relationship Id="rId9" Type="http://schemas.openxmlformats.org/officeDocument/2006/relationships/image" Target="../media/image88.png"/><Relationship Id="rId10" Type="http://schemas.openxmlformats.org/officeDocument/2006/relationships/image" Target="../media/image89.png"/><Relationship Id="rId11" Type="http://schemas.openxmlformats.org/officeDocument/2006/relationships/image" Target="../media/image90.png"/><Relationship Id="rId1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1.png"/><Relationship Id="rId2" Type="http://schemas.openxmlformats.org/officeDocument/2006/relationships/image" Target="../media/image92.png"/><Relationship Id="rId3" Type="http://schemas.openxmlformats.org/officeDocument/2006/relationships/image" Target="../media/image93.png"/><Relationship Id="rId4" Type="http://schemas.openxmlformats.org/officeDocument/2006/relationships/image" Target="../media/image94.png"/><Relationship Id="rId5" Type="http://schemas.openxmlformats.org/officeDocument/2006/relationships/image" Target="../media/image95.png"/><Relationship Id="rId6" Type="http://schemas.openxmlformats.org/officeDocument/2006/relationships/image" Target="../media/image96.png"/><Relationship Id="rId7" Type="http://schemas.openxmlformats.org/officeDocument/2006/relationships/image" Target="../media/image97.png"/><Relationship Id="rId8" Type="http://schemas.openxmlformats.org/officeDocument/2006/relationships/image" Target="../media/image98.png"/><Relationship Id="rId9" Type="http://schemas.openxmlformats.org/officeDocument/2006/relationships/image" Target="../media/image99.png"/><Relationship Id="rId10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Resim 4" descr=""/>
          <p:cNvPicPr/>
          <p:nvPr/>
        </p:nvPicPr>
        <p:blipFill>
          <a:blip r:embed="rId1"/>
          <a:stretch/>
        </p:blipFill>
        <p:spPr>
          <a:xfrm>
            <a:off x="0" y="-9360"/>
            <a:ext cx="12193560" cy="6861240"/>
          </a:xfrm>
          <a:prstGeom prst="rect">
            <a:avLst/>
          </a:prstGeom>
          <a:ln>
            <a:noFill/>
          </a:ln>
        </p:spPr>
      </p:pic>
      <p:sp>
        <p:nvSpPr>
          <p:cNvPr id="77" name="CustomShape 1"/>
          <p:cNvSpPr/>
          <p:nvPr/>
        </p:nvSpPr>
        <p:spPr>
          <a:xfrm>
            <a:off x="4050720" y="1951200"/>
            <a:ext cx="7860960" cy="316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Arial"/>
                <a:ea typeface="DejaVu Sans"/>
              </a:rPr>
              <a:t>Easy to use and interpretable model 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Arial"/>
                <a:ea typeface="DejaVu Sans"/>
              </a:rPr>
              <a:t>based on artificial intelligence 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Arial"/>
                <a:ea typeface="DejaVu Sans"/>
              </a:rPr>
              <a:t>for predicting 5-year weight trajectories after bariatric surgery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30240" y="4668480"/>
            <a:ext cx="12120480" cy="145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Patrick Saux</a:t>
            </a:r>
            <a:r>
              <a:rPr b="0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, Pierre Bauvin, Julien Teigny, Violeta Raverdy, Helene Verkindt, Guelareh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Dezfoulian, Mihaela Moldovanu, Severine Andrieux, Julien Couster, Marie Lepage,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Anne Jacobs, Daan Jacobs, Valerie Monpellier, Florence Galtier, David Nocca, Robert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Caiazzo, Philippe Preux, Francois Pattou.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4931640" y="1980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3"/>
          <a:stretch/>
        </p:blipFill>
        <p:spPr>
          <a:xfrm>
            <a:off x="5045400" y="69588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81" name="" descr=""/>
          <p:cNvPicPr/>
          <p:nvPr/>
        </p:nvPicPr>
        <p:blipFill>
          <a:blip r:embed="rId4"/>
          <a:stretch/>
        </p:blipFill>
        <p:spPr>
          <a:xfrm>
            <a:off x="6681600" y="6984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82" name="" descr=""/>
          <p:cNvPicPr/>
          <p:nvPr/>
        </p:nvPicPr>
        <p:blipFill>
          <a:blip r:embed="rId5"/>
          <a:stretch/>
        </p:blipFill>
        <p:spPr>
          <a:xfrm>
            <a:off x="7076520" y="61164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6"/>
          <a:stretch/>
        </p:blipFill>
        <p:spPr>
          <a:xfrm>
            <a:off x="8470080" y="13284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84" name="" descr=""/>
          <p:cNvPicPr/>
          <p:nvPr/>
        </p:nvPicPr>
        <p:blipFill>
          <a:blip r:embed="rId7"/>
          <a:stretch/>
        </p:blipFill>
        <p:spPr>
          <a:xfrm>
            <a:off x="9820080" y="14724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85" name="" descr=""/>
          <p:cNvPicPr/>
          <p:nvPr/>
        </p:nvPicPr>
        <p:blipFill>
          <a:blip r:embed="rId8"/>
          <a:stretch/>
        </p:blipFill>
        <p:spPr>
          <a:xfrm>
            <a:off x="9812160" y="67680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7" name="Table 1"/>
          <p:cNvGraphicFramePr/>
          <p:nvPr/>
        </p:nvGraphicFramePr>
        <p:xfrm>
          <a:off x="6451920" y="2707200"/>
          <a:ext cx="4812480" cy="3129480"/>
        </p:xfrm>
        <a:graphic>
          <a:graphicData uri="http://schemas.openxmlformats.org/drawingml/2006/table">
            <a:tbl>
              <a:tblPr/>
              <a:tblGrid>
                <a:gridCol w="1574280"/>
                <a:gridCol w="1061640"/>
                <a:gridCol w="1042200"/>
                <a:gridCol w="1134720"/>
              </a:tblGrid>
              <a:tr h="357120">
                <a:tc gridSpan="4"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fr-FR" sz="1800" spc="-1" strike="noStrike">
                          <a:solidFill>
                            <a:srgbClr val="ffffff"/>
                          </a:solidFill>
                          <a:latin typeface="Verdana"/>
                          <a:ea typeface="Verdana"/>
                        </a:rPr>
                        <a:t>Regression Tree Model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2d477a"/>
                    </a:solidFill>
                  </a:tcPr>
                </a:tc>
                <a:tc hMerge="1">
                  <a:tcPr marL="90000" marR="90000">
                    <a:solidFill>
                      <a:srgbClr val="ffffff"/>
                    </a:solidFill>
                  </a:tcPr>
                </a:tc>
                <a:tc hMerge="1">
                  <a:tcPr marL="90000" marR="90000">
                    <a:solidFill>
                      <a:srgbClr val="ffffff"/>
                    </a:solidFill>
                  </a:tcPr>
                </a:tc>
                <a:tc hMerge="1">
                  <a:tcPr marL="90000" marR="90000">
                    <a:solidFill>
                      <a:srgbClr val="ffffff"/>
                    </a:solidFill>
                  </a:tcPr>
                </a:tc>
              </a:tr>
              <a:tr h="509400">
                <a:tc>
                  <a:tcPr marL="91440" marR="91440">
                    <a:solidFill>
                      <a:srgbClr val="2d477a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ffffff"/>
                          </a:solidFill>
                          <a:latin typeface="Verdana"/>
                          <a:ea typeface="Verdana"/>
                        </a:rPr>
                        <a:t>At 12 months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2d477a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ffffff"/>
                          </a:solidFill>
                          <a:latin typeface="Verdana"/>
                          <a:ea typeface="Verdana"/>
                        </a:rPr>
                        <a:t>At 24 months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2d477a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ffffff"/>
                          </a:solidFill>
                          <a:latin typeface="Verdana"/>
                          <a:ea typeface="Verdana"/>
                        </a:rPr>
                        <a:t>At 60 months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2d477a"/>
                    </a:solidFill>
                  </a:tcPr>
                </a:tc>
              </a:tr>
              <a:tr h="78192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Internal test data</a:t>
                      </a:r>
                      <a:br/>
                      <a:r>
                        <a:rPr b="0" i="1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(n=230)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e7e7e7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3.9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e7e7e7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4.7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e7e7e7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4.8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e7e7e7"/>
                    </a:solidFill>
                  </a:tcPr>
                </a:tc>
              </a:tr>
              <a:tr h="92952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External validation data</a:t>
                      </a:r>
                      <a:br/>
                      <a:r>
                        <a:rPr b="0" i="1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(n=5,934)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3.3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4.1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4.8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ffffff"/>
                    </a:solidFill>
                  </a:tcPr>
                </a:tc>
              </a:tr>
              <a:tr h="55188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Literature models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e7e7e7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4.0 - 5.9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e7e7e7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5.0 - 7.5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e7e7e7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5.9</a:t>
                      </a:r>
                      <a:endParaRPr b="0" lang="en-GB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91440" marR="91440">
                    <a:solidFill>
                      <a:srgbClr val="e7e7e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8" name="Table 2"/>
          <p:cNvGraphicFramePr/>
          <p:nvPr/>
        </p:nvGraphicFramePr>
        <p:xfrm>
          <a:off x="595440" y="2260800"/>
          <a:ext cx="4957200" cy="4535640"/>
        </p:xfrm>
        <a:graphic>
          <a:graphicData uri="http://schemas.openxmlformats.org/drawingml/2006/table">
            <a:tbl>
              <a:tblPr/>
              <a:tblGrid>
                <a:gridCol w="1230480"/>
                <a:gridCol w="736920"/>
                <a:gridCol w="1673280"/>
                <a:gridCol w="621000"/>
                <a:gridCol w="695880"/>
              </a:tblGrid>
              <a:tr h="506880">
                <a:tc gridSpan="5"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ffffff"/>
                          </a:solidFill>
                          <a:latin typeface="Verdana"/>
                          <a:ea typeface="Verdana"/>
                        </a:rPr>
                        <a:t>Testing literature model in ABOS cohort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lnL w="9360">
                      <a:noFill/>
                    </a:lnL>
                    <a:lnT w="9360">
                      <a:solidFill>
                        <a:srgbClr val="000000"/>
                      </a:solidFill>
                    </a:lnT>
                    <a:lnB w="6480">
                      <a:noFill/>
                    </a:lnB>
                    <a:solidFill>
                      <a:srgbClr val="2d477a"/>
                    </a:solidFill>
                  </a:tcPr>
                </a:tc>
                <a:tc hMerge="1">
                  <a:tcPr marL="90000" marR="90000">
                    <a:solidFill>
                      <a:srgbClr val="ffffff"/>
                    </a:solidFill>
                  </a:tcPr>
                </a:tc>
                <a:tc hMerge="1">
                  <a:tcPr marL="90000" marR="90000">
                    <a:solidFill>
                      <a:srgbClr val="ffffff"/>
                    </a:solidFill>
                  </a:tcPr>
                </a:tc>
                <a:tc hMerge="1">
                  <a:tcPr marL="90000" marR="90000">
                    <a:solidFill>
                      <a:srgbClr val="ffffff"/>
                    </a:solidFill>
                  </a:tcPr>
                </a:tc>
                <a:tc hMerge="1">
                  <a:tcPr marL="90000" marR="90000">
                    <a:solidFill>
                      <a:srgbClr val="ffffff"/>
                    </a:solidFill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ffffff"/>
                          </a:solidFill>
                          <a:latin typeface="Verdana"/>
                          <a:ea typeface="Verdana"/>
                        </a:rPr>
                        <a:t>Model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lnT w="6480">
                      <a:noFill/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2d477a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ffffff"/>
                          </a:solidFill>
                          <a:latin typeface="Verdana"/>
                          <a:ea typeface="Verdana"/>
                        </a:rPr>
                        <a:t>Month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lnT w="6480">
                      <a:noFill/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2d477a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ffffff"/>
                          </a:solidFill>
                          <a:latin typeface="Verdana"/>
                          <a:ea typeface="Verdana"/>
                        </a:rPr>
                        <a:t>Operation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lnT w="6480">
                      <a:noFill/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2d477a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ffffff"/>
                          </a:solidFill>
                          <a:latin typeface="Verdana"/>
                          <a:ea typeface="Verdana"/>
                        </a:rPr>
                        <a:t>n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lnB w="6480">
                      <a:solidFill>
                        <a:srgbClr val="000000"/>
                      </a:solidFill>
                    </a:lnB>
                    <a:solidFill>
                      <a:srgbClr val="2d477a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ffffff"/>
                          </a:solidFill>
                          <a:latin typeface="Verdana"/>
                          <a:ea typeface="Verdana"/>
                        </a:rPr>
                        <a:t>RMSE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lnB w="6480">
                      <a:solidFill>
                        <a:srgbClr val="000000"/>
                      </a:solidFill>
                    </a:lnB>
                    <a:solidFill>
                      <a:srgbClr val="2d477a"/>
                    </a:solidFill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Cottam2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12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SG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232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4.8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Velazquez1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12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RYGB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741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4.0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Wise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12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RYGB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686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4.7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Goulard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12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SG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232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5.9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Seyssel1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12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RYGB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744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4.0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Janik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12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SG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232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5.1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Baltasar2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24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RYGB + SG + GB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1098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7.0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Baltasar3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24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RYGB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684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5.3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Baltasar4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24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SG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191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7.5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Velazquez2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24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RYGB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684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5.0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noFill/>
                  </a:tcPr>
                </a:tc>
              </a:tr>
              <a:tr h="30996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Seyssel2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24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RYGB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684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5.1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solidFill>
                      <a:srgbClr val="e7e7e7"/>
                    </a:solidFill>
                  </a:tcPr>
                </a:tc>
              </a:tr>
              <a:tr h="309240"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Seyssel3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60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RYGB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398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lIns="7560" rIns="75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Verdana"/>
                          <a:ea typeface="Verdana"/>
                        </a:rPr>
                        <a:t>5.9</a:t>
                      </a:r>
                      <a:endParaRPr b="0" lang="en-GB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marL="7560" marR="7560"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79" name="CustomShape 3"/>
          <p:cNvSpPr/>
          <p:nvPr/>
        </p:nvSpPr>
        <p:spPr>
          <a:xfrm>
            <a:off x="2786400" y="1440000"/>
            <a:ext cx="6305400" cy="661320"/>
          </a:xfrm>
          <a:prstGeom prst="roundRect">
            <a:avLst>
              <a:gd name="adj" fmla="val 6320"/>
            </a:avLst>
          </a:prstGeom>
          <a:solidFill>
            <a:srgbClr val="2d4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Validation Results</a:t>
            </a:r>
            <a:endParaRPr b="0" lang="en-GB" sz="4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80" name="" descr=""/>
          <p:cNvPicPr/>
          <p:nvPr/>
        </p:nvPicPr>
        <p:blipFill>
          <a:blip r:embed="rId1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281" name="" descr=""/>
          <p:cNvPicPr/>
          <p:nvPr/>
        </p:nvPicPr>
        <p:blipFill>
          <a:blip r:embed="rId2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282" name="" descr=""/>
          <p:cNvPicPr/>
          <p:nvPr/>
        </p:nvPicPr>
        <p:blipFill>
          <a:blip r:embed="rId3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283" name="" descr=""/>
          <p:cNvPicPr/>
          <p:nvPr/>
        </p:nvPicPr>
        <p:blipFill>
          <a:blip r:embed="rId4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284" name="" descr=""/>
          <p:cNvPicPr/>
          <p:nvPr/>
        </p:nvPicPr>
        <p:blipFill>
          <a:blip r:embed="rId5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285" name="" descr=""/>
          <p:cNvPicPr/>
          <p:nvPr/>
        </p:nvPicPr>
        <p:blipFill>
          <a:blip r:embed="rId6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286" name="" descr=""/>
          <p:cNvPicPr/>
          <p:nvPr/>
        </p:nvPicPr>
        <p:blipFill>
          <a:blip r:embed="rId7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" descr=""/>
          <p:cNvPicPr/>
          <p:nvPr/>
        </p:nvPicPr>
        <p:blipFill>
          <a:blip r:embed="rId1"/>
          <a:stretch/>
        </p:blipFill>
        <p:spPr>
          <a:xfrm>
            <a:off x="91440" y="1371600"/>
            <a:ext cx="12066840" cy="5407560"/>
          </a:xfrm>
          <a:prstGeom prst="rect">
            <a:avLst/>
          </a:prstGeom>
          <a:ln>
            <a:noFill/>
          </a:ln>
        </p:spPr>
      </p:pic>
      <p:pic>
        <p:nvPicPr>
          <p:cNvPr id="288" name="" descr=""/>
          <p:cNvPicPr/>
          <p:nvPr/>
        </p:nvPicPr>
        <p:blipFill>
          <a:blip r:embed="rId2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289" name="" descr=""/>
          <p:cNvPicPr/>
          <p:nvPr/>
        </p:nvPicPr>
        <p:blipFill>
          <a:blip r:embed="rId3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290" name="" descr=""/>
          <p:cNvPicPr/>
          <p:nvPr/>
        </p:nvPicPr>
        <p:blipFill>
          <a:blip r:embed="rId4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291" name="" descr=""/>
          <p:cNvPicPr/>
          <p:nvPr/>
        </p:nvPicPr>
        <p:blipFill>
          <a:blip r:embed="rId5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292" name="" descr=""/>
          <p:cNvPicPr/>
          <p:nvPr/>
        </p:nvPicPr>
        <p:blipFill>
          <a:blip r:embed="rId6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293" name="" descr=""/>
          <p:cNvPicPr/>
          <p:nvPr/>
        </p:nvPicPr>
        <p:blipFill>
          <a:blip r:embed="rId7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294" name="" descr=""/>
          <p:cNvPicPr/>
          <p:nvPr/>
        </p:nvPicPr>
        <p:blipFill>
          <a:blip r:embed="rId8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" descr=""/>
          <p:cNvPicPr/>
          <p:nvPr/>
        </p:nvPicPr>
        <p:blipFill>
          <a:blip r:embed="rId1"/>
          <a:stretch/>
        </p:blipFill>
        <p:spPr>
          <a:xfrm>
            <a:off x="91440" y="1371600"/>
            <a:ext cx="12066840" cy="5407560"/>
          </a:xfrm>
          <a:prstGeom prst="rect">
            <a:avLst/>
          </a:prstGeom>
          <a:ln>
            <a:noFill/>
          </a:ln>
        </p:spPr>
      </p:pic>
      <p:sp>
        <p:nvSpPr>
          <p:cNvPr id="296" name="CustomShape 1"/>
          <p:cNvSpPr/>
          <p:nvPr/>
        </p:nvSpPr>
        <p:spPr>
          <a:xfrm>
            <a:off x="1737360" y="902160"/>
            <a:ext cx="9414720" cy="3363840"/>
          </a:xfrm>
          <a:prstGeom prst="ellipse">
            <a:avLst/>
          </a:prstGeom>
          <a:noFill/>
          <a:ln w="73080">
            <a:solidFill>
              <a:srgbClr val="2d477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7" name="CustomShape 2"/>
          <p:cNvSpPr/>
          <p:nvPr/>
        </p:nvSpPr>
        <p:spPr>
          <a:xfrm>
            <a:off x="418680" y="3566160"/>
            <a:ext cx="2321280" cy="911160"/>
          </a:xfrm>
          <a:prstGeom prst="roundRect">
            <a:avLst>
              <a:gd name="adj" fmla="val 6320"/>
            </a:avLst>
          </a:prstGeom>
          <a:solidFill>
            <a:srgbClr val="2d4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Patient attributes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Can be used at home/during visit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98" name="" descr=""/>
          <p:cNvPicPr/>
          <p:nvPr/>
        </p:nvPicPr>
        <p:blipFill>
          <a:blip r:embed="rId2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299" name="" descr=""/>
          <p:cNvPicPr/>
          <p:nvPr/>
        </p:nvPicPr>
        <p:blipFill>
          <a:blip r:embed="rId3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300" name="" descr=""/>
          <p:cNvPicPr/>
          <p:nvPr/>
        </p:nvPicPr>
        <p:blipFill>
          <a:blip r:embed="rId4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301" name="" descr=""/>
          <p:cNvPicPr/>
          <p:nvPr/>
        </p:nvPicPr>
        <p:blipFill>
          <a:blip r:embed="rId5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302" name="" descr=""/>
          <p:cNvPicPr/>
          <p:nvPr/>
        </p:nvPicPr>
        <p:blipFill>
          <a:blip r:embed="rId6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303" name="" descr=""/>
          <p:cNvPicPr/>
          <p:nvPr/>
        </p:nvPicPr>
        <p:blipFill>
          <a:blip r:embed="rId7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304" name="" descr=""/>
          <p:cNvPicPr/>
          <p:nvPr/>
        </p:nvPicPr>
        <p:blipFill>
          <a:blip r:embed="rId8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" descr=""/>
          <p:cNvPicPr/>
          <p:nvPr/>
        </p:nvPicPr>
        <p:blipFill>
          <a:blip r:embed="rId1"/>
          <a:stretch/>
        </p:blipFill>
        <p:spPr>
          <a:xfrm>
            <a:off x="91440" y="1371600"/>
            <a:ext cx="12066840" cy="5407560"/>
          </a:xfrm>
          <a:prstGeom prst="rect">
            <a:avLst/>
          </a:prstGeom>
          <a:ln>
            <a:noFill/>
          </a:ln>
        </p:spPr>
      </p:pic>
      <p:sp>
        <p:nvSpPr>
          <p:cNvPr id="306" name="CustomShape 1"/>
          <p:cNvSpPr/>
          <p:nvPr/>
        </p:nvSpPr>
        <p:spPr>
          <a:xfrm>
            <a:off x="1188720" y="3383280"/>
            <a:ext cx="9414720" cy="3363840"/>
          </a:xfrm>
          <a:prstGeom prst="ellipse">
            <a:avLst/>
          </a:prstGeom>
          <a:noFill/>
          <a:ln w="73080">
            <a:solidFill>
              <a:srgbClr val="2d477a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CustomShape 2"/>
          <p:cNvSpPr/>
          <p:nvPr/>
        </p:nvSpPr>
        <p:spPr>
          <a:xfrm>
            <a:off x="8155080" y="2286000"/>
            <a:ext cx="3820320" cy="1312920"/>
          </a:xfrm>
          <a:prstGeom prst="roundRect">
            <a:avLst>
              <a:gd name="adj" fmla="val 6320"/>
            </a:avLst>
          </a:prstGeom>
          <a:solidFill>
            <a:srgbClr val="2d4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Dashed line: expected trajectory for a “standard” patient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Shaded area: “reasonable” deviation from expected (IQR)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08" name="" descr=""/>
          <p:cNvPicPr/>
          <p:nvPr/>
        </p:nvPicPr>
        <p:blipFill>
          <a:blip r:embed="rId2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309" name="" descr=""/>
          <p:cNvPicPr/>
          <p:nvPr/>
        </p:nvPicPr>
        <p:blipFill>
          <a:blip r:embed="rId3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310" name="" descr=""/>
          <p:cNvPicPr/>
          <p:nvPr/>
        </p:nvPicPr>
        <p:blipFill>
          <a:blip r:embed="rId4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311" name="" descr=""/>
          <p:cNvPicPr/>
          <p:nvPr/>
        </p:nvPicPr>
        <p:blipFill>
          <a:blip r:embed="rId5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312" name="" descr=""/>
          <p:cNvPicPr/>
          <p:nvPr/>
        </p:nvPicPr>
        <p:blipFill>
          <a:blip r:embed="rId6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313" name="" descr=""/>
          <p:cNvPicPr/>
          <p:nvPr/>
        </p:nvPicPr>
        <p:blipFill>
          <a:blip r:embed="rId7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314" name="" descr=""/>
          <p:cNvPicPr/>
          <p:nvPr/>
        </p:nvPicPr>
        <p:blipFill>
          <a:blip r:embed="rId8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CustomShape 1"/>
          <p:cNvSpPr/>
          <p:nvPr/>
        </p:nvSpPr>
        <p:spPr>
          <a:xfrm>
            <a:off x="1574640" y="2878200"/>
            <a:ext cx="1623600" cy="67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CustomShape 2"/>
          <p:cNvSpPr/>
          <p:nvPr/>
        </p:nvSpPr>
        <p:spPr>
          <a:xfrm>
            <a:off x="914400" y="1476000"/>
            <a:ext cx="10514160" cy="808560"/>
          </a:xfrm>
          <a:prstGeom prst="roundRect">
            <a:avLst>
              <a:gd name="adj" fmla="val 6320"/>
            </a:avLst>
          </a:prstGeom>
          <a:solidFill>
            <a:srgbClr val="2d4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Application: managing expectations</a:t>
            </a:r>
            <a:endParaRPr b="0" lang="en-GB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7" name="CustomShape 3"/>
          <p:cNvSpPr/>
          <p:nvPr/>
        </p:nvSpPr>
        <p:spPr>
          <a:xfrm>
            <a:off x="8180640" y="3260520"/>
            <a:ext cx="3821760" cy="1847880"/>
          </a:xfrm>
          <a:prstGeom prst="roundRect">
            <a:avLst>
              <a:gd name="adj" fmla="val 6320"/>
            </a:avLst>
          </a:prstGeom>
          <a:solidFill>
            <a:srgbClr val="729f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81 patients at CHU Lille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Subjective</a:t>
            </a:r>
            <a:r>
              <a:rPr b="1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 “dream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 </a:t>
            </a:r>
            <a:r>
              <a:rPr b="1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weight”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provided during pre-op visit.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→ </a:t>
            </a:r>
            <a:r>
              <a:rPr b="1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Dream weights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 are often outside of IQR.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18" name="" descr=""/>
          <p:cNvPicPr/>
          <p:nvPr/>
        </p:nvPicPr>
        <p:blipFill>
          <a:blip r:embed="rId1"/>
          <a:stretch/>
        </p:blipFill>
        <p:spPr>
          <a:xfrm>
            <a:off x="72000" y="2633040"/>
            <a:ext cx="8026920" cy="3976200"/>
          </a:xfrm>
          <a:prstGeom prst="rect">
            <a:avLst/>
          </a:prstGeom>
          <a:ln>
            <a:noFill/>
          </a:ln>
        </p:spPr>
      </p:pic>
      <p:pic>
        <p:nvPicPr>
          <p:cNvPr id="319" name="" descr=""/>
          <p:cNvPicPr/>
          <p:nvPr/>
        </p:nvPicPr>
        <p:blipFill>
          <a:blip r:embed="rId2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320" name="" descr=""/>
          <p:cNvPicPr/>
          <p:nvPr/>
        </p:nvPicPr>
        <p:blipFill>
          <a:blip r:embed="rId3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321" name="" descr=""/>
          <p:cNvPicPr/>
          <p:nvPr/>
        </p:nvPicPr>
        <p:blipFill>
          <a:blip r:embed="rId4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322" name="" descr=""/>
          <p:cNvPicPr/>
          <p:nvPr/>
        </p:nvPicPr>
        <p:blipFill>
          <a:blip r:embed="rId5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323" name="" descr=""/>
          <p:cNvPicPr/>
          <p:nvPr/>
        </p:nvPicPr>
        <p:blipFill>
          <a:blip r:embed="rId6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324" name="" descr=""/>
          <p:cNvPicPr/>
          <p:nvPr/>
        </p:nvPicPr>
        <p:blipFill>
          <a:blip r:embed="rId7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325" name="" descr=""/>
          <p:cNvPicPr/>
          <p:nvPr/>
        </p:nvPicPr>
        <p:blipFill>
          <a:blip r:embed="rId8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Resim 2" descr=""/>
          <p:cNvPicPr/>
          <p:nvPr/>
        </p:nvPicPr>
        <p:blipFill>
          <a:blip r:embed="rId1"/>
          <a:stretch/>
        </p:blipFill>
        <p:spPr>
          <a:xfrm>
            <a:off x="0" y="-9360"/>
            <a:ext cx="12193560" cy="6861240"/>
          </a:xfrm>
          <a:prstGeom prst="rect">
            <a:avLst/>
          </a:prstGeom>
          <a:ln>
            <a:noFill/>
          </a:ln>
        </p:spPr>
      </p:pic>
      <p:sp>
        <p:nvSpPr>
          <p:cNvPr id="327" name="CustomShape 1"/>
          <p:cNvSpPr/>
          <p:nvPr/>
        </p:nvSpPr>
        <p:spPr>
          <a:xfrm>
            <a:off x="3598920" y="1483200"/>
            <a:ext cx="6216840" cy="1431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Online Weight Trajectory Prediction Tool</a:t>
            </a:r>
            <a:endParaRPr b="0" lang="en-GB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8" name="CustomShape 2"/>
          <p:cNvSpPr/>
          <p:nvPr/>
        </p:nvSpPr>
        <p:spPr>
          <a:xfrm>
            <a:off x="30240" y="4668480"/>
            <a:ext cx="12120480" cy="145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9" name="" descr=""/>
          <p:cNvPicPr/>
          <p:nvPr/>
        </p:nvPicPr>
        <p:blipFill>
          <a:blip r:embed="rId2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330" name="" descr=""/>
          <p:cNvPicPr/>
          <p:nvPr/>
        </p:nvPicPr>
        <p:blipFill>
          <a:blip r:embed="rId3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331" name="" descr=""/>
          <p:cNvPicPr/>
          <p:nvPr/>
        </p:nvPicPr>
        <p:blipFill>
          <a:blip r:embed="rId4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332" name="" descr=""/>
          <p:cNvPicPr/>
          <p:nvPr/>
        </p:nvPicPr>
        <p:blipFill>
          <a:blip r:embed="rId5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333" name="" descr=""/>
          <p:cNvPicPr/>
          <p:nvPr/>
        </p:nvPicPr>
        <p:blipFill>
          <a:blip r:embed="rId6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334" name="" descr=""/>
          <p:cNvPicPr/>
          <p:nvPr/>
        </p:nvPicPr>
        <p:blipFill>
          <a:blip r:embed="rId7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335" name="" descr=""/>
          <p:cNvPicPr/>
          <p:nvPr/>
        </p:nvPicPr>
        <p:blipFill>
          <a:blip r:embed="rId8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  <p:pic>
        <p:nvPicPr>
          <p:cNvPr id="336" name="" descr=""/>
          <p:cNvPicPr/>
          <p:nvPr/>
        </p:nvPicPr>
        <p:blipFill>
          <a:blip r:embed="rId9"/>
          <a:stretch/>
        </p:blipFill>
        <p:spPr>
          <a:xfrm>
            <a:off x="5346000" y="2844000"/>
            <a:ext cx="2646000" cy="2646000"/>
          </a:xfrm>
          <a:prstGeom prst="rect">
            <a:avLst/>
          </a:prstGeom>
          <a:ln>
            <a:noFill/>
          </a:ln>
        </p:spPr>
      </p:pic>
      <p:sp>
        <p:nvSpPr>
          <p:cNvPr id="337" name="TextShape 3"/>
          <p:cNvSpPr txBox="1"/>
          <p:nvPr/>
        </p:nvSpPr>
        <p:spPr>
          <a:xfrm>
            <a:off x="3888000" y="5663880"/>
            <a:ext cx="5688000" cy="652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en-GB" sz="4000" spc="-1" strike="noStrike">
                <a:latin typeface="Times New Roman"/>
                <a:hlinkClick r:id="rId10"/>
              </a:rPr>
              <a:t>https://bwtp.univ-lille.fr/</a:t>
            </a:r>
            <a:endParaRPr b="0" lang="en-GB" sz="4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8503920" y="2377440"/>
            <a:ext cx="6578640" cy="162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1935360" y="2251080"/>
            <a:ext cx="8319600" cy="3290400"/>
          </a:xfrm>
          <a:prstGeom prst="roundRect">
            <a:avLst>
              <a:gd name="adj" fmla="val 6320"/>
            </a:avLst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I have nothing to disclose...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 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" name="CustomShape 3"/>
          <p:cNvSpPr/>
          <p:nvPr/>
        </p:nvSpPr>
        <p:spPr>
          <a:xfrm>
            <a:off x="1928160" y="2205360"/>
            <a:ext cx="8334360" cy="902520"/>
          </a:xfrm>
          <a:prstGeom prst="roundRect">
            <a:avLst>
              <a:gd name="adj" fmla="val 6320"/>
            </a:avLst>
          </a:prstGeom>
          <a:solidFill>
            <a:srgbClr val="2d4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Arial"/>
                <a:ea typeface="DejaVu Sans"/>
              </a:rPr>
              <a:t>Conflict of Interest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100" spc="-1" strike="noStrike">
                <a:solidFill>
                  <a:srgbClr val="ffffff"/>
                </a:solidFill>
                <a:latin typeface="Arial"/>
                <a:ea typeface="DejaVu Sans"/>
              </a:rPr>
              <a:t>Patrick Saux</a:t>
            </a:r>
            <a:endParaRPr b="0" lang="en-GB" sz="21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2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91" name="" descr=""/>
          <p:cNvPicPr/>
          <p:nvPr/>
        </p:nvPicPr>
        <p:blipFill>
          <a:blip r:embed="rId3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92" name="" descr=""/>
          <p:cNvPicPr/>
          <p:nvPr/>
        </p:nvPicPr>
        <p:blipFill>
          <a:blip r:embed="rId4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5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6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95" name="" descr=""/>
          <p:cNvPicPr/>
          <p:nvPr/>
        </p:nvPicPr>
        <p:blipFill>
          <a:blip r:embed="rId7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8503920" y="2377440"/>
            <a:ext cx="6578640" cy="162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1935360" y="2251080"/>
            <a:ext cx="8319600" cy="3290400"/>
          </a:xfrm>
          <a:prstGeom prst="roundRect">
            <a:avLst>
              <a:gd name="adj" fmla="val 6320"/>
            </a:avLst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I have nothing to disclose...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… </a:t>
            </a: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except I am not from medical sciences.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CustomShape 3"/>
          <p:cNvSpPr/>
          <p:nvPr/>
        </p:nvSpPr>
        <p:spPr>
          <a:xfrm>
            <a:off x="1928160" y="2205360"/>
            <a:ext cx="8334360" cy="902520"/>
          </a:xfrm>
          <a:prstGeom prst="roundRect">
            <a:avLst>
              <a:gd name="adj" fmla="val 6320"/>
            </a:avLst>
          </a:prstGeom>
          <a:solidFill>
            <a:srgbClr val="2d4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Arial"/>
                <a:ea typeface="DejaVu Sans"/>
              </a:rPr>
              <a:t>Conflict of Interest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100" spc="-1" strike="noStrike">
                <a:solidFill>
                  <a:srgbClr val="ffffff"/>
                </a:solidFill>
                <a:latin typeface="Arial"/>
                <a:ea typeface="DejaVu Sans"/>
              </a:rPr>
              <a:t>Patrick Saux</a:t>
            </a:r>
            <a:endParaRPr b="0" lang="en-GB" sz="21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7635240" y="3294720"/>
            <a:ext cx="1857960" cy="1857960"/>
          </a:xfrm>
          <a:prstGeom prst="rect">
            <a:avLst/>
          </a:prstGeom>
          <a:ln>
            <a:noFill/>
          </a:ln>
        </p:spPr>
      </p:pic>
      <p:pic>
        <p:nvPicPr>
          <p:cNvPr id="100" name="" descr=""/>
          <p:cNvPicPr/>
          <p:nvPr/>
        </p:nvPicPr>
        <p:blipFill>
          <a:blip r:embed="rId2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101" name="" descr=""/>
          <p:cNvPicPr/>
          <p:nvPr/>
        </p:nvPicPr>
        <p:blipFill>
          <a:blip r:embed="rId3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102" name="" descr=""/>
          <p:cNvPicPr/>
          <p:nvPr/>
        </p:nvPicPr>
        <p:blipFill>
          <a:blip r:embed="rId4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103" name="" descr=""/>
          <p:cNvPicPr/>
          <p:nvPr/>
        </p:nvPicPr>
        <p:blipFill>
          <a:blip r:embed="rId5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104" name="" descr=""/>
          <p:cNvPicPr/>
          <p:nvPr/>
        </p:nvPicPr>
        <p:blipFill>
          <a:blip r:embed="rId6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105" name="" descr=""/>
          <p:cNvPicPr/>
          <p:nvPr/>
        </p:nvPicPr>
        <p:blipFill>
          <a:blip r:embed="rId7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106" name="" descr=""/>
          <p:cNvPicPr/>
          <p:nvPr/>
        </p:nvPicPr>
        <p:blipFill>
          <a:blip r:embed="rId8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8503920" y="2377440"/>
            <a:ext cx="6578640" cy="162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1935360" y="2251080"/>
            <a:ext cx="8319600" cy="3290400"/>
          </a:xfrm>
          <a:prstGeom prst="roundRect">
            <a:avLst>
              <a:gd name="adj" fmla="val 6320"/>
            </a:avLst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I have nothing to disclose...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… </a:t>
            </a: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except I am from mathematics!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1928160" y="2205360"/>
            <a:ext cx="8334360" cy="902520"/>
          </a:xfrm>
          <a:prstGeom prst="roundRect">
            <a:avLst>
              <a:gd name="adj" fmla="val 6320"/>
            </a:avLst>
          </a:prstGeom>
          <a:solidFill>
            <a:srgbClr val="2d4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Arial"/>
                <a:ea typeface="DejaVu Sans"/>
              </a:rPr>
              <a:t>Conflict of Interest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100" spc="-1" strike="noStrike">
                <a:solidFill>
                  <a:srgbClr val="ffffff"/>
                </a:solidFill>
                <a:latin typeface="Arial"/>
                <a:ea typeface="DejaVu Sans"/>
              </a:rPr>
              <a:t>Patrick Saux</a:t>
            </a:r>
            <a:endParaRPr b="0" lang="en-GB" sz="21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1"/>
          <a:stretch/>
        </p:blipFill>
        <p:spPr>
          <a:xfrm>
            <a:off x="7763040" y="3272400"/>
            <a:ext cx="1855080" cy="1855080"/>
          </a:xfrm>
          <a:prstGeom prst="rect">
            <a:avLst/>
          </a:prstGeom>
          <a:ln>
            <a:noFill/>
          </a:ln>
        </p:spPr>
      </p:pic>
      <p:pic>
        <p:nvPicPr>
          <p:cNvPr id="111" name="" descr=""/>
          <p:cNvPicPr/>
          <p:nvPr/>
        </p:nvPicPr>
        <p:blipFill>
          <a:blip r:embed="rId2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3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113" name="" descr=""/>
          <p:cNvPicPr/>
          <p:nvPr/>
        </p:nvPicPr>
        <p:blipFill>
          <a:blip r:embed="rId4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114" name="" descr=""/>
          <p:cNvPicPr/>
          <p:nvPr/>
        </p:nvPicPr>
        <p:blipFill>
          <a:blip r:embed="rId5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6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116" name="" descr=""/>
          <p:cNvPicPr/>
          <p:nvPr/>
        </p:nvPicPr>
        <p:blipFill>
          <a:blip r:embed="rId7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117" name="" descr=""/>
          <p:cNvPicPr/>
          <p:nvPr/>
        </p:nvPicPr>
        <p:blipFill>
          <a:blip r:embed="rId8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8503920" y="2377440"/>
            <a:ext cx="6578640" cy="162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19" name="Group 2"/>
          <p:cNvGrpSpPr/>
          <p:nvPr/>
        </p:nvGrpSpPr>
        <p:grpSpPr>
          <a:xfrm>
            <a:off x="-371520" y="1515240"/>
            <a:ext cx="8784360" cy="5278320"/>
            <a:chOff x="-371520" y="1515240"/>
            <a:chExt cx="8784360" cy="5278320"/>
          </a:xfrm>
        </p:grpSpPr>
        <p:sp>
          <p:nvSpPr>
            <p:cNvPr id="120" name="CustomShape 3"/>
            <p:cNvSpPr/>
            <p:nvPr/>
          </p:nvSpPr>
          <p:spPr>
            <a:xfrm>
              <a:off x="5654160" y="2741400"/>
              <a:ext cx="2758680" cy="572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21" name="Group 4"/>
            <p:cNvGrpSpPr/>
            <p:nvPr/>
          </p:nvGrpSpPr>
          <p:grpSpPr>
            <a:xfrm>
              <a:off x="2518920" y="1515240"/>
              <a:ext cx="3106800" cy="5278320"/>
              <a:chOff x="2518920" y="1515240"/>
              <a:chExt cx="3106800" cy="5278320"/>
            </a:xfrm>
          </p:grpSpPr>
          <p:grpSp>
            <p:nvGrpSpPr>
              <p:cNvPr id="122" name="Group 5"/>
              <p:cNvGrpSpPr/>
              <p:nvPr/>
            </p:nvGrpSpPr>
            <p:grpSpPr>
              <a:xfrm>
                <a:off x="2518920" y="4214160"/>
                <a:ext cx="3106800" cy="2579400"/>
                <a:chOff x="2518920" y="4214160"/>
                <a:chExt cx="3106800" cy="2579400"/>
              </a:xfrm>
            </p:grpSpPr>
            <p:sp>
              <p:nvSpPr>
                <p:cNvPr id="123" name="CustomShape 6"/>
                <p:cNvSpPr/>
                <p:nvPr/>
              </p:nvSpPr>
              <p:spPr>
                <a:xfrm>
                  <a:off x="2518920" y="4214160"/>
                  <a:ext cx="1469160" cy="1864800"/>
                </a:xfrm>
                <a:custGeom>
                  <a:avLst/>
                  <a:gdLst/>
                  <a:ahLst/>
                  <a:rect l="l" t="t" r="r" b="b"/>
                  <a:pathLst>
                    <a:path w="807" h="998">
                      <a:moveTo>
                        <a:pt x="284" y="0"/>
                      </a:moveTo>
                      <a:cubicBezTo>
                        <a:pt x="246" y="66"/>
                        <a:pt x="24" y="454"/>
                        <a:pt x="24" y="454"/>
                      </a:cubicBezTo>
                      <a:cubicBezTo>
                        <a:pt x="9" y="481"/>
                        <a:pt x="0" y="512"/>
                        <a:pt x="0" y="545"/>
                      </a:cubicBezTo>
                      <a:cubicBezTo>
                        <a:pt x="0" y="578"/>
                        <a:pt x="9" y="609"/>
                        <a:pt x="24" y="636"/>
                      </a:cubicBezTo>
                      <a:cubicBezTo>
                        <a:pt x="233" y="998"/>
                        <a:pt x="233" y="998"/>
                        <a:pt x="233" y="998"/>
                      </a:cubicBezTo>
                      <a:cubicBezTo>
                        <a:pt x="233" y="998"/>
                        <a:pt x="667" y="242"/>
                        <a:pt x="807" y="0"/>
                      </a:cubicBezTo>
                      <a:lnTo>
                        <a:pt x="284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404040"/>
                    </a:gs>
                    <a:gs pos="100000">
                      <a:srgbClr val="808080"/>
                    </a:gs>
                  </a:gsLst>
                  <a:lin ang="16200000"/>
                </a:gradFill>
                <a:ln w="936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4" name="CustomShape 7"/>
                <p:cNvSpPr/>
                <p:nvPr/>
              </p:nvSpPr>
              <p:spPr>
                <a:xfrm>
                  <a:off x="2555280" y="4927320"/>
                  <a:ext cx="3070440" cy="1866240"/>
                </a:xfrm>
                <a:custGeom>
                  <a:avLst/>
                  <a:gdLst/>
                  <a:ahLst/>
                  <a:rect l="l" t="t" r="r" b="b"/>
                  <a:pathLst>
                    <a:path w="1684" h="999">
                      <a:moveTo>
                        <a:pt x="785" y="999"/>
                      </a:moveTo>
                      <a:cubicBezTo>
                        <a:pt x="884" y="726"/>
                        <a:pt x="884" y="726"/>
                        <a:pt x="884" y="726"/>
                      </a:cubicBezTo>
                      <a:cubicBezTo>
                        <a:pt x="865" y="726"/>
                        <a:pt x="865" y="726"/>
                        <a:pt x="865" y="726"/>
                      </a:cubicBezTo>
                      <a:cubicBezTo>
                        <a:pt x="381" y="726"/>
                        <a:pt x="381" y="726"/>
                        <a:pt x="381" y="726"/>
                      </a:cubicBezTo>
                      <a:cubicBezTo>
                        <a:pt x="350" y="726"/>
                        <a:pt x="319" y="719"/>
                        <a:pt x="290" y="702"/>
                      </a:cubicBezTo>
                      <a:cubicBezTo>
                        <a:pt x="262" y="686"/>
                        <a:pt x="240" y="662"/>
                        <a:pt x="224" y="636"/>
                      </a:cubicBezTo>
                      <a:cubicBezTo>
                        <a:pt x="0" y="246"/>
                        <a:pt x="0" y="246"/>
                        <a:pt x="0" y="246"/>
                      </a:cubicBezTo>
                      <a:cubicBezTo>
                        <a:pt x="0" y="246"/>
                        <a:pt x="39" y="273"/>
                        <a:pt x="102" y="273"/>
                      </a:cubicBezTo>
                      <a:cubicBezTo>
                        <a:pt x="165" y="273"/>
                        <a:pt x="865" y="273"/>
                        <a:pt x="865" y="273"/>
                      </a:cubicBezTo>
                      <a:cubicBezTo>
                        <a:pt x="884" y="273"/>
                        <a:pt x="884" y="273"/>
                        <a:pt x="884" y="273"/>
                      </a:cubicBezTo>
                      <a:cubicBezTo>
                        <a:pt x="785" y="0"/>
                        <a:pt x="785" y="0"/>
                        <a:pt x="785" y="0"/>
                      </a:cubicBezTo>
                      <a:cubicBezTo>
                        <a:pt x="1015" y="200"/>
                        <a:pt x="1385" y="389"/>
                        <a:pt x="1683" y="500"/>
                      </a:cubicBezTo>
                      <a:cubicBezTo>
                        <a:pt x="1683" y="500"/>
                        <a:pt x="1683" y="500"/>
                        <a:pt x="1684" y="500"/>
                      </a:cubicBezTo>
                      <a:cubicBezTo>
                        <a:pt x="1385" y="610"/>
                        <a:pt x="1015" y="799"/>
                        <a:pt x="785" y="99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fceed3"/>
                    </a:gs>
                    <a:gs pos="100000">
                      <a:srgbClr val="f1ac24"/>
                    </a:gs>
                  </a:gsLst>
                  <a:lin ang="0"/>
                </a:gradFill>
                <a:ln w="936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grpSp>
            <p:nvGrpSpPr>
              <p:cNvPr id="125" name="Group 8"/>
              <p:cNvGrpSpPr/>
              <p:nvPr/>
            </p:nvGrpSpPr>
            <p:grpSpPr>
              <a:xfrm>
                <a:off x="2525040" y="2718360"/>
                <a:ext cx="3100680" cy="2577960"/>
                <a:chOff x="2525040" y="2718360"/>
                <a:chExt cx="3100680" cy="2577960"/>
              </a:xfrm>
            </p:grpSpPr>
            <p:sp>
              <p:nvSpPr>
                <p:cNvPr id="126" name="CustomShape 9"/>
                <p:cNvSpPr/>
                <p:nvPr/>
              </p:nvSpPr>
              <p:spPr>
                <a:xfrm>
                  <a:off x="2525040" y="2718360"/>
                  <a:ext cx="1469160" cy="1863000"/>
                </a:xfrm>
                <a:custGeom>
                  <a:avLst/>
                  <a:gdLst/>
                  <a:ahLst/>
                  <a:rect l="l" t="t" r="r" b="b"/>
                  <a:pathLst>
                    <a:path w="807" h="998">
                      <a:moveTo>
                        <a:pt x="284" y="0"/>
                      </a:moveTo>
                      <a:cubicBezTo>
                        <a:pt x="246" y="66"/>
                        <a:pt x="24" y="454"/>
                        <a:pt x="24" y="454"/>
                      </a:cubicBezTo>
                      <a:cubicBezTo>
                        <a:pt x="9" y="481"/>
                        <a:pt x="0" y="512"/>
                        <a:pt x="0" y="545"/>
                      </a:cubicBezTo>
                      <a:cubicBezTo>
                        <a:pt x="0" y="578"/>
                        <a:pt x="9" y="609"/>
                        <a:pt x="24" y="636"/>
                      </a:cubicBezTo>
                      <a:cubicBezTo>
                        <a:pt x="233" y="998"/>
                        <a:pt x="233" y="998"/>
                        <a:pt x="233" y="998"/>
                      </a:cubicBezTo>
                      <a:cubicBezTo>
                        <a:pt x="233" y="998"/>
                        <a:pt x="667" y="242"/>
                        <a:pt x="807" y="0"/>
                      </a:cubicBezTo>
                      <a:lnTo>
                        <a:pt x="284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404040"/>
                    </a:gs>
                    <a:gs pos="100000">
                      <a:srgbClr val="808080"/>
                    </a:gs>
                  </a:gsLst>
                  <a:lin ang="16200000"/>
                </a:gradFill>
                <a:ln w="936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27" name="CustomShape 10"/>
                <p:cNvSpPr/>
                <p:nvPr/>
              </p:nvSpPr>
              <p:spPr>
                <a:xfrm>
                  <a:off x="2555280" y="3431520"/>
                  <a:ext cx="3070440" cy="1864800"/>
                </a:xfrm>
                <a:custGeom>
                  <a:avLst/>
                  <a:gdLst/>
                  <a:ahLst/>
                  <a:rect l="l" t="t" r="r" b="b"/>
                  <a:pathLst>
                    <a:path w="1684" h="999">
                      <a:moveTo>
                        <a:pt x="785" y="999"/>
                      </a:moveTo>
                      <a:cubicBezTo>
                        <a:pt x="884" y="726"/>
                        <a:pt x="884" y="726"/>
                        <a:pt x="884" y="726"/>
                      </a:cubicBezTo>
                      <a:cubicBezTo>
                        <a:pt x="865" y="726"/>
                        <a:pt x="865" y="726"/>
                        <a:pt x="865" y="726"/>
                      </a:cubicBezTo>
                      <a:cubicBezTo>
                        <a:pt x="381" y="726"/>
                        <a:pt x="381" y="726"/>
                        <a:pt x="381" y="726"/>
                      </a:cubicBezTo>
                      <a:cubicBezTo>
                        <a:pt x="350" y="726"/>
                        <a:pt x="319" y="719"/>
                        <a:pt x="290" y="702"/>
                      </a:cubicBezTo>
                      <a:cubicBezTo>
                        <a:pt x="262" y="686"/>
                        <a:pt x="240" y="662"/>
                        <a:pt x="224" y="636"/>
                      </a:cubicBezTo>
                      <a:cubicBezTo>
                        <a:pt x="0" y="246"/>
                        <a:pt x="0" y="246"/>
                        <a:pt x="0" y="246"/>
                      </a:cubicBezTo>
                      <a:cubicBezTo>
                        <a:pt x="0" y="246"/>
                        <a:pt x="39" y="273"/>
                        <a:pt x="102" y="273"/>
                      </a:cubicBezTo>
                      <a:cubicBezTo>
                        <a:pt x="165" y="273"/>
                        <a:pt x="865" y="273"/>
                        <a:pt x="865" y="273"/>
                      </a:cubicBezTo>
                      <a:cubicBezTo>
                        <a:pt x="884" y="273"/>
                        <a:pt x="884" y="273"/>
                        <a:pt x="884" y="273"/>
                      </a:cubicBezTo>
                      <a:cubicBezTo>
                        <a:pt x="785" y="0"/>
                        <a:pt x="785" y="0"/>
                        <a:pt x="785" y="0"/>
                      </a:cubicBezTo>
                      <a:cubicBezTo>
                        <a:pt x="1015" y="200"/>
                        <a:pt x="1385" y="389"/>
                        <a:pt x="1683" y="500"/>
                      </a:cubicBezTo>
                      <a:cubicBezTo>
                        <a:pt x="1683" y="500"/>
                        <a:pt x="1683" y="500"/>
                        <a:pt x="1684" y="500"/>
                      </a:cubicBezTo>
                      <a:cubicBezTo>
                        <a:pt x="1385" y="610"/>
                        <a:pt x="1015" y="799"/>
                        <a:pt x="785" y="999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d0f1f6"/>
                    </a:gs>
                    <a:gs pos="100000">
                      <a:srgbClr val="26abbf"/>
                    </a:gs>
                  </a:gsLst>
                  <a:lin ang="0"/>
                </a:gradFill>
                <a:ln w="936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grpSp>
            <p:nvGrpSpPr>
              <p:cNvPr id="128" name="Group 11"/>
              <p:cNvGrpSpPr/>
              <p:nvPr/>
            </p:nvGrpSpPr>
            <p:grpSpPr>
              <a:xfrm>
                <a:off x="2524680" y="1515240"/>
                <a:ext cx="3101040" cy="2265480"/>
                <a:chOff x="2524680" y="1515240"/>
                <a:chExt cx="3101040" cy="2265480"/>
              </a:xfrm>
            </p:grpSpPr>
            <p:sp>
              <p:nvSpPr>
                <p:cNvPr id="129" name="CustomShape 12"/>
                <p:cNvSpPr/>
                <p:nvPr/>
              </p:nvSpPr>
              <p:spPr>
                <a:xfrm>
                  <a:off x="2524680" y="1515240"/>
                  <a:ext cx="1289520" cy="1549080"/>
                </a:xfrm>
                <a:custGeom>
                  <a:avLst/>
                  <a:gdLst/>
                  <a:ahLst/>
                  <a:rect l="l" t="t" r="r" b="b"/>
                  <a:pathLst>
                    <a:path w="709" h="830">
                      <a:moveTo>
                        <a:pt x="186" y="0"/>
                      </a:moveTo>
                      <a:cubicBezTo>
                        <a:pt x="148" y="66"/>
                        <a:pt x="24" y="286"/>
                        <a:pt x="24" y="286"/>
                      </a:cubicBezTo>
                      <a:cubicBezTo>
                        <a:pt x="9" y="313"/>
                        <a:pt x="0" y="344"/>
                        <a:pt x="0" y="377"/>
                      </a:cubicBezTo>
                      <a:cubicBezTo>
                        <a:pt x="0" y="410"/>
                        <a:pt x="9" y="441"/>
                        <a:pt x="24" y="468"/>
                      </a:cubicBezTo>
                      <a:cubicBezTo>
                        <a:pt x="233" y="830"/>
                        <a:pt x="233" y="830"/>
                        <a:pt x="233" y="830"/>
                      </a:cubicBezTo>
                      <a:cubicBezTo>
                        <a:pt x="233" y="830"/>
                        <a:pt x="569" y="242"/>
                        <a:pt x="709" y="0"/>
                      </a:cubicBezTo>
                      <a:lnTo>
                        <a:pt x="186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404040"/>
                    </a:gs>
                    <a:gs pos="100000">
                      <a:srgbClr val="808080"/>
                    </a:gs>
                  </a:gsLst>
                  <a:lin ang="16200000"/>
                </a:gradFill>
                <a:ln w="936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130" name="CustomShape 13"/>
                <p:cNvSpPr/>
                <p:nvPr/>
              </p:nvSpPr>
              <p:spPr>
                <a:xfrm>
                  <a:off x="2555280" y="1914480"/>
                  <a:ext cx="3070440" cy="1866240"/>
                </a:xfrm>
                <a:custGeom>
                  <a:avLst/>
                  <a:gdLst/>
                  <a:ahLst/>
                  <a:rect l="l" t="t" r="r" b="b"/>
                  <a:pathLst>
                    <a:path w="1684" h="1000">
                      <a:moveTo>
                        <a:pt x="785" y="1000"/>
                      </a:moveTo>
                      <a:cubicBezTo>
                        <a:pt x="884" y="726"/>
                        <a:pt x="884" y="726"/>
                        <a:pt x="884" y="726"/>
                      </a:cubicBezTo>
                      <a:cubicBezTo>
                        <a:pt x="865" y="726"/>
                        <a:pt x="865" y="726"/>
                        <a:pt x="865" y="726"/>
                      </a:cubicBezTo>
                      <a:cubicBezTo>
                        <a:pt x="381" y="726"/>
                        <a:pt x="381" y="726"/>
                        <a:pt x="381" y="726"/>
                      </a:cubicBezTo>
                      <a:cubicBezTo>
                        <a:pt x="350" y="726"/>
                        <a:pt x="319" y="719"/>
                        <a:pt x="290" y="702"/>
                      </a:cubicBezTo>
                      <a:cubicBezTo>
                        <a:pt x="262" y="686"/>
                        <a:pt x="240" y="662"/>
                        <a:pt x="224" y="636"/>
                      </a:cubicBezTo>
                      <a:cubicBezTo>
                        <a:pt x="0" y="246"/>
                        <a:pt x="0" y="246"/>
                        <a:pt x="0" y="246"/>
                      </a:cubicBezTo>
                      <a:cubicBezTo>
                        <a:pt x="0" y="246"/>
                        <a:pt x="39" y="273"/>
                        <a:pt x="102" y="273"/>
                      </a:cubicBezTo>
                      <a:cubicBezTo>
                        <a:pt x="165" y="273"/>
                        <a:pt x="865" y="273"/>
                        <a:pt x="865" y="273"/>
                      </a:cubicBezTo>
                      <a:cubicBezTo>
                        <a:pt x="884" y="273"/>
                        <a:pt x="884" y="273"/>
                        <a:pt x="884" y="273"/>
                      </a:cubicBezTo>
                      <a:cubicBezTo>
                        <a:pt x="785" y="0"/>
                        <a:pt x="785" y="0"/>
                        <a:pt x="785" y="0"/>
                      </a:cubicBezTo>
                      <a:cubicBezTo>
                        <a:pt x="1015" y="200"/>
                        <a:pt x="1385" y="389"/>
                        <a:pt x="1683" y="500"/>
                      </a:cubicBezTo>
                      <a:cubicBezTo>
                        <a:pt x="1683" y="500"/>
                        <a:pt x="1683" y="500"/>
                        <a:pt x="1684" y="500"/>
                      </a:cubicBezTo>
                      <a:cubicBezTo>
                        <a:pt x="1385" y="611"/>
                        <a:pt x="1015" y="799"/>
                        <a:pt x="785" y="100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fcc9e6"/>
                    </a:gs>
                    <a:gs pos="100000">
                      <a:srgbClr val="d00d7c"/>
                    </a:gs>
                  </a:gsLst>
                  <a:lin ang="0"/>
                </a:gradFill>
                <a:ln w="936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pic>
            <p:nvPicPr>
              <p:cNvPr id="131" name="" descr=""/>
              <p:cNvPicPr/>
              <p:nvPr/>
            </p:nvPicPr>
            <p:blipFill>
              <a:blip r:embed="rId1"/>
              <a:stretch/>
            </p:blipFill>
            <p:spPr>
              <a:xfrm>
                <a:off x="4006800" y="2377440"/>
                <a:ext cx="848160" cy="84816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32" name="" descr=""/>
              <p:cNvPicPr/>
              <p:nvPr/>
            </p:nvPicPr>
            <p:blipFill>
              <a:blip r:embed="rId2"/>
              <a:stretch/>
            </p:blipFill>
            <p:spPr>
              <a:xfrm>
                <a:off x="4203360" y="3951360"/>
                <a:ext cx="818280" cy="81828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33" name="" descr=""/>
              <p:cNvPicPr/>
              <p:nvPr/>
            </p:nvPicPr>
            <p:blipFill>
              <a:blip r:embed="rId3"/>
              <a:stretch/>
            </p:blipFill>
            <p:spPr>
              <a:xfrm>
                <a:off x="4206240" y="5526000"/>
                <a:ext cx="631800" cy="631800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134" name="CustomShape 14"/>
            <p:cNvSpPr/>
            <p:nvPr/>
          </p:nvSpPr>
          <p:spPr>
            <a:xfrm>
              <a:off x="5654160" y="5746680"/>
              <a:ext cx="2758680" cy="572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" name="CustomShape 15"/>
            <p:cNvSpPr/>
            <p:nvPr/>
          </p:nvSpPr>
          <p:spPr>
            <a:xfrm>
              <a:off x="2778480" y="3260880"/>
              <a:ext cx="626400" cy="1061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" name="CustomShape 16"/>
            <p:cNvSpPr/>
            <p:nvPr/>
          </p:nvSpPr>
          <p:spPr>
            <a:xfrm>
              <a:off x="2778480" y="4760280"/>
              <a:ext cx="626400" cy="57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137" name="" descr=""/>
            <p:cNvPicPr/>
            <p:nvPr/>
          </p:nvPicPr>
          <p:blipFill>
            <a:blip r:embed="rId4"/>
            <a:stretch/>
          </p:blipFill>
          <p:spPr>
            <a:xfrm>
              <a:off x="-371520" y="2811240"/>
              <a:ext cx="3234600" cy="3234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8" name="" descr=""/>
            <p:cNvPicPr/>
            <p:nvPr/>
          </p:nvPicPr>
          <p:blipFill>
            <a:blip r:embed="rId5"/>
            <a:stretch/>
          </p:blipFill>
          <p:spPr>
            <a:xfrm>
              <a:off x="731520" y="1920240"/>
              <a:ext cx="1032840" cy="10328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9" name="CustomShape 17"/>
          <p:cNvSpPr/>
          <p:nvPr/>
        </p:nvSpPr>
        <p:spPr>
          <a:xfrm>
            <a:off x="5708520" y="3777480"/>
            <a:ext cx="2647800" cy="1139040"/>
          </a:xfrm>
          <a:prstGeom prst="ellipse">
            <a:avLst/>
          </a:prstGeom>
          <a:solidFill>
            <a:srgbClr val="418ab3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Sleeve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Gastrectomy  (SG)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0" name="CustomShape 18"/>
          <p:cNvSpPr/>
          <p:nvPr/>
        </p:nvSpPr>
        <p:spPr>
          <a:xfrm>
            <a:off x="5708520" y="5289480"/>
            <a:ext cx="2647800" cy="1139040"/>
          </a:xfrm>
          <a:prstGeom prst="ellipse">
            <a:avLst/>
          </a:prstGeom>
          <a:solidFill>
            <a:srgbClr val="418ab3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Adjustable Gastric Band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(AGB)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1" name="CustomShape 19"/>
          <p:cNvSpPr/>
          <p:nvPr/>
        </p:nvSpPr>
        <p:spPr>
          <a:xfrm>
            <a:off x="5708520" y="2263680"/>
            <a:ext cx="2647440" cy="1139040"/>
          </a:xfrm>
          <a:prstGeom prst="ellipse">
            <a:avLst/>
          </a:prstGeom>
          <a:solidFill>
            <a:srgbClr val="418ab3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Roux-en-Y Gastric Bypass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(RYGB)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2" name="CustomShape 20"/>
          <p:cNvSpPr/>
          <p:nvPr/>
        </p:nvSpPr>
        <p:spPr>
          <a:xfrm>
            <a:off x="8738640" y="2194560"/>
            <a:ext cx="3235680" cy="4019040"/>
          </a:xfrm>
          <a:prstGeom prst="roundRect">
            <a:avLst>
              <a:gd name="adj" fmla="val 6320"/>
            </a:avLst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Total Weight Loss (%TWL)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ffffff"/>
                </a:solidFill>
                <a:latin typeface="Arial"/>
                <a:ea typeface="DejaVu Sans"/>
              </a:rPr>
              <a:t> </a:t>
            </a:r>
            <a:endParaRPr b="0" lang="en-GB" sz="2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  <a:ea typeface="DejaVu Sans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DejaVu Sans"/>
              </a:rPr>
              <a:t>between preop and follow-up visits 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Noto Sans CJK SC"/>
              </a:rPr>
              <a:t>(12, 24, 60 months post-op)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Noto Sans CJK SC"/>
              </a:rPr>
              <a:t>→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Noto Sans CJK SC"/>
              </a:rPr>
              <a:t>continuous outcome in %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3" name="CustomShape 21"/>
          <p:cNvSpPr/>
          <p:nvPr/>
        </p:nvSpPr>
        <p:spPr>
          <a:xfrm>
            <a:off x="8732160" y="2193480"/>
            <a:ext cx="3235680" cy="933480"/>
          </a:xfrm>
          <a:prstGeom prst="roundRect">
            <a:avLst>
              <a:gd name="adj" fmla="val 6320"/>
            </a:avLst>
          </a:prstGeom>
          <a:solidFill>
            <a:srgbClr val="2d4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Outcome</a:t>
            </a:r>
            <a:endParaRPr b="0" lang="en-GB" sz="4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6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145" name="" descr=""/>
          <p:cNvPicPr/>
          <p:nvPr/>
        </p:nvPicPr>
        <p:blipFill>
          <a:blip r:embed="rId7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146" name="" descr=""/>
          <p:cNvPicPr/>
          <p:nvPr/>
        </p:nvPicPr>
        <p:blipFill>
          <a:blip r:embed="rId8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147" name="" descr=""/>
          <p:cNvPicPr/>
          <p:nvPr/>
        </p:nvPicPr>
        <p:blipFill>
          <a:blip r:embed="rId9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148" name="" descr=""/>
          <p:cNvPicPr/>
          <p:nvPr/>
        </p:nvPicPr>
        <p:blipFill>
          <a:blip r:embed="rId10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149" name="" descr=""/>
          <p:cNvPicPr/>
          <p:nvPr/>
        </p:nvPicPr>
        <p:blipFill>
          <a:blip r:embed="rId11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150" name="" descr=""/>
          <p:cNvPicPr/>
          <p:nvPr/>
        </p:nvPicPr>
        <p:blipFill>
          <a:blip r:embed="rId12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399600" y="1499760"/>
            <a:ext cx="2710800" cy="51523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2"/>
          <p:cNvSpPr/>
          <p:nvPr/>
        </p:nvSpPr>
        <p:spPr>
          <a:xfrm>
            <a:off x="399600" y="3136680"/>
            <a:ext cx="2710800" cy="68976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3"/>
          <p:cNvSpPr/>
          <p:nvPr/>
        </p:nvSpPr>
        <p:spPr>
          <a:xfrm>
            <a:off x="612720" y="4992480"/>
            <a:ext cx="2311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Prospective cohort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N=1,147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RYGB, SG, AGB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1370 attributes at baseline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4" name="CustomShape 4"/>
          <p:cNvSpPr/>
          <p:nvPr/>
        </p:nvSpPr>
        <p:spPr>
          <a:xfrm>
            <a:off x="627840" y="3253320"/>
            <a:ext cx="2281680" cy="46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1800" spc="-1" strike="noStrike">
                <a:solidFill>
                  <a:srgbClr val="ffffff"/>
                </a:solidFill>
                <a:latin typeface="Segoe UI"/>
                <a:ea typeface="DejaVu Sans"/>
              </a:rPr>
              <a:t>ABOS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5" name="CustomShape 5"/>
          <p:cNvSpPr/>
          <p:nvPr/>
        </p:nvSpPr>
        <p:spPr>
          <a:xfrm>
            <a:off x="6264360" y="1499760"/>
            <a:ext cx="2710800" cy="5152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CustomShape 6"/>
          <p:cNvSpPr/>
          <p:nvPr/>
        </p:nvSpPr>
        <p:spPr>
          <a:xfrm>
            <a:off x="6264360" y="3136680"/>
            <a:ext cx="2710800" cy="69336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7"/>
          <p:cNvSpPr/>
          <p:nvPr/>
        </p:nvSpPr>
        <p:spPr>
          <a:xfrm>
            <a:off x="6489720" y="3253320"/>
            <a:ext cx="2258640" cy="46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1800" spc="-1" strike="noStrike">
                <a:solidFill>
                  <a:srgbClr val="ffffff"/>
                </a:solidFill>
                <a:latin typeface="Segoe UI"/>
                <a:ea typeface="DejaVu Sans"/>
              </a:rPr>
              <a:t>PRECOS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8" name="CustomShape 8"/>
          <p:cNvSpPr/>
          <p:nvPr/>
        </p:nvSpPr>
        <p:spPr>
          <a:xfrm>
            <a:off x="6474960" y="4992480"/>
            <a:ext cx="228888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N=237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RYGB, SG, AGB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9" name="CustomShape 9"/>
          <p:cNvSpPr/>
          <p:nvPr/>
        </p:nvSpPr>
        <p:spPr>
          <a:xfrm>
            <a:off x="9124920" y="1499760"/>
            <a:ext cx="2710800" cy="5152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10"/>
          <p:cNvSpPr/>
          <p:nvPr/>
        </p:nvSpPr>
        <p:spPr>
          <a:xfrm>
            <a:off x="9124920" y="3136680"/>
            <a:ext cx="2710800" cy="69336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11"/>
          <p:cNvSpPr/>
          <p:nvPr/>
        </p:nvSpPr>
        <p:spPr>
          <a:xfrm>
            <a:off x="9350640" y="3253320"/>
            <a:ext cx="2259000" cy="46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1800" spc="-1" strike="noStrike">
                <a:solidFill>
                  <a:srgbClr val="ffffff"/>
                </a:solidFill>
                <a:latin typeface="Segoe UI"/>
                <a:ea typeface="DejaVu Sans"/>
              </a:rPr>
              <a:t>NOK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2" name="CustomShape 12"/>
          <p:cNvSpPr/>
          <p:nvPr/>
        </p:nvSpPr>
        <p:spPr>
          <a:xfrm>
            <a:off x="9335880" y="4992480"/>
            <a:ext cx="22878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N=5,697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RYGB, SG, AGB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3" name="CustomShape 13"/>
          <p:cNvSpPr/>
          <p:nvPr/>
        </p:nvSpPr>
        <p:spPr>
          <a:xfrm>
            <a:off x="3259440" y="1499760"/>
            <a:ext cx="2710800" cy="515232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14"/>
          <p:cNvSpPr/>
          <p:nvPr/>
        </p:nvSpPr>
        <p:spPr>
          <a:xfrm>
            <a:off x="3259440" y="3136680"/>
            <a:ext cx="2710800" cy="6933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15"/>
          <p:cNvSpPr/>
          <p:nvPr/>
        </p:nvSpPr>
        <p:spPr>
          <a:xfrm>
            <a:off x="3485520" y="3253320"/>
            <a:ext cx="2259000" cy="46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1800" spc="-1" strike="noStrike">
                <a:solidFill>
                  <a:srgbClr val="ffffff"/>
                </a:solidFill>
                <a:latin typeface="Segoe UI"/>
                <a:ea typeface="DejaVu Sans"/>
              </a:rPr>
              <a:t>Montpellier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6" name="CustomShape 16"/>
          <p:cNvSpPr/>
          <p:nvPr/>
        </p:nvSpPr>
        <p:spPr>
          <a:xfrm>
            <a:off x="3470760" y="4992480"/>
            <a:ext cx="22881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N=348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SG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7" name="CustomShape 17"/>
          <p:cNvSpPr/>
          <p:nvPr/>
        </p:nvSpPr>
        <p:spPr>
          <a:xfrm>
            <a:off x="1055520" y="1876680"/>
            <a:ext cx="1425960" cy="984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8" name="CustomShape 18"/>
          <p:cNvSpPr/>
          <p:nvPr/>
        </p:nvSpPr>
        <p:spPr>
          <a:xfrm>
            <a:off x="3908880" y="1876680"/>
            <a:ext cx="1412280" cy="9846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19"/>
          <p:cNvSpPr/>
          <p:nvPr/>
        </p:nvSpPr>
        <p:spPr>
          <a:xfrm>
            <a:off x="7239240" y="4084920"/>
            <a:ext cx="760680" cy="529920"/>
          </a:xfrm>
          <a:custGeom>
            <a:avLst/>
            <a:gdLst/>
            <a:ahLst/>
            <a:rect l="l" t="t" r="r" b="b"/>
            <a:pathLst>
              <a:path w="647700" h="647700">
                <a:moveTo>
                  <a:pt x="514350" y="9525"/>
                </a:moveTo>
                <a:cubicBezTo>
                  <a:pt x="514350" y="4264"/>
                  <a:pt x="510086" y="0"/>
                  <a:pt x="504825" y="0"/>
                </a:cubicBezTo>
                <a:cubicBezTo>
                  <a:pt x="499564" y="0"/>
                  <a:pt x="495300" y="4264"/>
                  <a:pt x="495300" y="9525"/>
                </a:cubicBezTo>
                <a:lnTo>
                  <a:pt x="495300" y="57150"/>
                </a:lnTo>
                <a:lnTo>
                  <a:pt x="152400" y="57150"/>
                </a:lnTo>
                <a:lnTo>
                  <a:pt x="152400" y="9525"/>
                </a:lnTo>
                <a:cubicBezTo>
                  <a:pt x="152400" y="4264"/>
                  <a:pt x="148136" y="0"/>
                  <a:pt x="142875" y="0"/>
                </a:cubicBezTo>
                <a:cubicBezTo>
                  <a:pt x="137614" y="0"/>
                  <a:pt x="133350" y="4264"/>
                  <a:pt x="133350" y="9525"/>
                </a:cubicBezTo>
                <a:lnTo>
                  <a:pt x="133350" y="57150"/>
                </a:lnTo>
                <a:lnTo>
                  <a:pt x="0" y="57150"/>
                </a:lnTo>
                <a:lnTo>
                  <a:pt x="0" y="647700"/>
                </a:lnTo>
                <a:lnTo>
                  <a:pt x="647700" y="647700"/>
                </a:lnTo>
                <a:lnTo>
                  <a:pt x="647700" y="57150"/>
                </a:lnTo>
                <a:lnTo>
                  <a:pt x="514350" y="57150"/>
                </a:lnTo>
                <a:close/>
                <a:moveTo>
                  <a:pt x="628650" y="628650"/>
                </a:moveTo>
                <a:lnTo>
                  <a:pt x="19050" y="628650"/>
                </a:lnTo>
                <a:lnTo>
                  <a:pt x="19050" y="219075"/>
                </a:lnTo>
                <a:lnTo>
                  <a:pt x="628650" y="219075"/>
                </a:lnTo>
                <a:close/>
                <a:moveTo>
                  <a:pt x="628650" y="76200"/>
                </a:moveTo>
                <a:lnTo>
                  <a:pt x="628650" y="200025"/>
                </a:lnTo>
                <a:lnTo>
                  <a:pt x="19050" y="200025"/>
                </a:lnTo>
                <a:lnTo>
                  <a:pt x="19050" y="76200"/>
                </a:lnTo>
                <a:lnTo>
                  <a:pt x="133350" y="76200"/>
                </a:lnTo>
                <a:lnTo>
                  <a:pt x="133350" y="114300"/>
                </a:lnTo>
                <a:cubicBezTo>
                  <a:pt x="133350" y="119561"/>
                  <a:pt x="137614" y="123825"/>
                  <a:pt x="142875" y="123825"/>
                </a:cubicBezTo>
                <a:cubicBezTo>
                  <a:pt x="148136" y="123825"/>
                  <a:pt x="152400" y="119561"/>
                  <a:pt x="152400" y="114300"/>
                </a:cubicBezTo>
                <a:lnTo>
                  <a:pt x="152400" y="76200"/>
                </a:lnTo>
                <a:lnTo>
                  <a:pt x="495300" y="76200"/>
                </a:lnTo>
                <a:lnTo>
                  <a:pt x="495300" y="114300"/>
                </a:lnTo>
                <a:cubicBezTo>
                  <a:pt x="495300" y="119561"/>
                  <a:pt x="499564" y="123825"/>
                  <a:pt x="504825" y="123825"/>
                </a:cubicBezTo>
                <a:cubicBezTo>
                  <a:pt x="510086" y="123825"/>
                  <a:pt x="514350" y="119561"/>
                  <a:pt x="514350" y="114300"/>
                </a:cubicBezTo>
                <a:lnTo>
                  <a:pt x="514350" y="76200"/>
                </a:lnTo>
                <a:close/>
              </a:path>
            </a:pathLst>
          </a:custGeom>
          <a:solidFill>
            <a:schemeClr val="bg1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0" name="Picture 1" descr="https://lh6.googleusercontent.com/jAELYcj-gfOUeUPidSuXFElOBhwg86MaBGAJM6iUj-Tpe9Qs4XsIR8k1fJLdsM761oIwi_H1SGIXwfEcRW-UbCJEZs27-p3wg2qYLhttzMCEKqnChcxTbFFQXrMsy0reykACe7UQ"/>
          <p:cNvPicPr/>
          <p:nvPr/>
        </p:nvPicPr>
        <p:blipFill>
          <a:blip r:embed="rId1"/>
          <a:stretch/>
        </p:blipFill>
        <p:spPr>
          <a:xfrm>
            <a:off x="509040" y="4009320"/>
            <a:ext cx="2523240" cy="1401480"/>
          </a:xfrm>
          <a:prstGeom prst="rect">
            <a:avLst/>
          </a:prstGeom>
          <a:ln>
            <a:noFill/>
          </a:ln>
        </p:spPr>
      </p:pic>
      <p:pic>
        <p:nvPicPr>
          <p:cNvPr id="171" name="" descr=""/>
          <p:cNvPicPr/>
          <p:nvPr/>
        </p:nvPicPr>
        <p:blipFill>
          <a:blip r:embed="rId2"/>
          <a:stretch/>
        </p:blipFill>
        <p:spPr>
          <a:xfrm>
            <a:off x="1055520" y="1571760"/>
            <a:ext cx="1444320" cy="1444320"/>
          </a:xfrm>
          <a:prstGeom prst="rect">
            <a:avLst/>
          </a:prstGeom>
          <a:ln>
            <a:noFill/>
          </a:ln>
        </p:spPr>
      </p:pic>
      <p:pic>
        <p:nvPicPr>
          <p:cNvPr id="172" name="" descr=""/>
          <p:cNvPicPr/>
          <p:nvPr/>
        </p:nvPicPr>
        <p:blipFill>
          <a:blip r:embed="rId3"/>
          <a:stretch/>
        </p:blipFill>
        <p:spPr>
          <a:xfrm>
            <a:off x="3472560" y="1674000"/>
            <a:ext cx="2309400" cy="1302480"/>
          </a:xfrm>
          <a:prstGeom prst="rect">
            <a:avLst/>
          </a:prstGeom>
          <a:ln>
            <a:noFill/>
          </a:ln>
        </p:spPr>
      </p:pic>
      <p:pic>
        <p:nvPicPr>
          <p:cNvPr id="173" name="Picture 3" descr="https://lh3.googleusercontent.com/WMDtDHRAJIz07p1moRmjN3FwV1m3Pmd7QDJCR-Ay1eTYGKMouMfgseiaH4fVRRERC0IXz0vtHXGxXfkIb-Cg_uHwkcsv6XZStz7c0RmKPDB7jejAVWL3gFrg-DUSXcX9Dsn5Wk0j"/>
          <p:cNvPicPr/>
          <p:nvPr/>
        </p:nvPicPr>
        <p:blipFill>
          <a:blip r:embed="rId4"/>
          <a:stretch/>
        </p:blipFill>
        <p:spPr>
          <a:xfrm>
            <a:off x="6371640" y="4009320"/>
            <a:ext cx="2513160" cy="1396080"/>
          </a:xfrm>
          <a:prstGeom prst="rect">
            <a:avLst/>
          </a:prstGeom>
          <a:ln>
            <a:noFill/>
          </a:ln>
        </p:spPr>
      </p:pic>
      <p:pic>
        <p:nvPicPr>
          <p:cNvPr id="174" name="Picture 5" descr="https://lh4.googleusercontent.com/sEZlL_iHHBpPKc8-o5piEBNsr5r6bk1IFYpO0AFWQ6WFD2vw_17K0DB5aEr4jDxzgAY6tWw8mSPqLC-Jb_2Tntgl_bOfYQ9Xqncda9g_ziRxJNg81DhHMGhtezxTpof5R4XmvR1U"/>
          <p:cNvPicPr/>
          <p:nvPr/>
        </p:nvPicPr>
        <p:blipFill>
          <a:blip r:embed="rId5"/>
          <a:stretch/>
        </p:blipFill>
        <p:spPr>
          <a:xfrm>
            <a:off x="3348720" y="4009320"/>
            <a:ext cx="2509560" cy="1393920"/>
          </a:xfrm>
          <a:prstGeom prst="rect">
            <a:avLst/>
          </a:prstGeom>
          <a:ln>
            <a:noFill/>
          </a:ln>
        </p:spPr>
      </p:pic>
      <p:pic>
        <p:nvPicPr>
          <p:cNvPr id="175" name="" descr=""/>
          <p:cNvPicPr/>
          <p:nvPr/>
        </p:nvPicPr>
        <p:blipFill>
          <a:blip r:embed="rId6"/>
          <a:stretch/>
        </p:blipFill>
        <p:spPr>
          <a:xfrm>
            <a:off x="6439680" y="1611360"/>
            <a:ext cx="870480" cy="870480"/>
          </a:xfrm>
          <a:prstGeom prst="rect">
            <a:avLst/>
          </a:prstGeom>
          <a:ln>
            <a:noFill/>
          </a:ln>
        </p:spPr>
      </p:pic>
      <p:pic>
        <p:nvPicPr>
          <p:cNvPr id="176" name="" descr=""/>
          <p:cNvPicPr/>
          <p:nvPr/>
        </p:nvPicPr>
        <p:blipFill>
          <a:blip r:embed="rId7"/>
          <a:stretch/>
        </p:blipFill>
        <p:spPr>
          <a:xfrm>
            <a:off x="7736400" y="1498680"/>
            <a:ext cx="1100160" cy="1100160"/>
          </a:xfrm>
          <a:prstGeom prst="rect">
            <a:avLst/>
          </a:prstGeom>
          <a:ln>
            <a:noFill/>
          </a:ln>
        </p:spPr>
      </p:pic>
      <p:pic>
        <p:nvPicPr>
          <p:cNvPr id="177" name="" descr=""/>
          <p:cNvPicPr/>
          <p:nvPr/>
        </p:nvPicPr>
        <p:blipFill>
          <a:blip r:embed="rId8"/>
          <a:stretch/>
        </p:blipFill>
        <p:spPr>
          <a:xfrm>
            <a:off x="6760800" y="2511360"/>
            <a:ext cx="1640880" cy="500760"/>
          </a:xfrm>
          <a:prstGeom prst="rect">
            <a:avLst/>
          </a:prstGeom>
          <a:ln>
            <a:noFill/>
          </a:ln>
        </p:spPr>
      </p:pic>
      <p:pic>
        <p:nvPicPr>
          <p:cNvPr id="178" name="" descr=""/>
          <p:cNvPicPr/>
          <p:nvPr/>
        </p:nvPicPr>
        <p:blipFill>
          <a:blip r:embed="rId9"/>
          <a:stretch/>
        </p:blipFill>
        <p:spPr>
          <a:xfrm>
            <a:off x="9454320" y="1867680"/>
            <a:ext cx="2137320" cy="817920"/>
          </a:xfrm>
          <a:prstGeom prst="rect">
            <a:avLst/>
          </a:prstGeom>
          <a:ln>
            <a:noFill/>
          </a:ln>
        </p:spPr>
      </p:pic>
      <p:pic>
        <p:nvPicPr>
          <p:cNvPr id="179" name="Picture 7" descr="https://lh4.googleusercontent.com/72f_rYhAjm6a0fZyqb1ebPczZ57pPZOOmVwhMr6ZOzTJsz3DKos0gnCWfUxC1qz5uIBu-BZ6bZu_qrTkIfdZ1PEiHH5eE9fXmPMHdJkBTXxJKsr24YtqS3t1r0555B-47www7Ncr"/>
          <p:cNvPicPr/>
          <p:nvPr/>
        </p:nvPicPr>
        <p:blipFill>
          <a:blip r:embed="rId10"/>
          <a:stretch/>
        </p:blipFill>
        <p:spPr>
          <a:xfrm>
            <a:off x="9243360" y="4023360"/>
            <a:ext cx="2509560" cy="1393920"/>
          </a:xfrm>
          <a:prstGeom prst="rect">
            <a:avLst/>
          </a:prstGeom>
          <a:ln>
            <a:noFill/>
          </a:ln>
        </p:spPr>
      </p:pic>
      <p:pic>
        <p:nvPicPr>
          <p:cNvPr id="180" name="" descr=""/>
          <p:cNvPicPr/>
          <p:nvPr/>
        </p:nvPicPr>
        <p:blipFill>
          <a:blip r:embed="rId11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181" name="" descr=""/>
          <p:cNvPicPr/>
          <p:nvPr/>
        </p:nvPicPr>
        <p:blipFill>
          <a:blip r:embed="rId12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182" name="" descr=""/>
          <p:cNvPicPr/>
          <p:nvPr/>
        </p:nvPicPr>
        <p:blipFill>
          <a:blip r:embed="rId13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183" name="" descr=""/>
          <p:cNvPicPr/>
          <p:nvPr/>
        </p:nvPicPr>
        <p:blipFill>
          <a:blip r:embed="rId14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184" name="" descr=""/>
          <p:cNvPicPr/>
          <p:nvPr/>
        </p:nvPicPr>
        <p:blipFill>
          <a:blip r:embed="rId15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185" name="" descr=""/>
          <p:cNvPicPr/>
          <p:nvPr/>
        </p:nvPicPr>
        <p:blipFill>
          <a:blip r:embed="rId16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186" name="" descr=""/>
          <p:cNvPicPr/>
          <p:nvPr/>
        </p:nvPicPr>
        <p:blipFill>
          <a:blip r:embed="rId17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399600" y="1499760"/>
            <a:ext cx="2710800" cy="51523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CustomShape 2"/>
          <p:cNvSpPr/>
          <p:nvPr/>
        </p:nvSpPr>
        <p:spPr>
          <a:xfrm>
            <a:off x="399600" y="3136680"/>
            <a:ext cx="2710800" cy="68976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CustomShape 3"/>
          <p:cNvSpPr/>
          <p:nvPr/>
        </p:nvSpPr>
        <p:spPr>
          <a:xfrm>
            <a:off x="612720" y="4992480"/>
            <a:ext cx="23115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Prospective cohort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N=1,147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RYGB, Sleeve, AGB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0" name="CustomShape 4"/>
          <p:cNvSpPr/>
          <p:nvPr/>
        </p:nvSpPr>
        <p:spPr>
          <a:xfrm>
            <a:off x="627840" y="3253320"/>
            <a:ext cx="2281680" cy="46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1800" spc="-1" strike="noStrike">
                <a:solidFill>
                  <a:srgbClr val="ffffff"/>
                </a:solidFill>
                <a:latin typeface="Segoe UI"/>
                <a:ea typeface="DejaVu Sans"/>
              </a:rPr>
              <a:t>ABOS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1" name="CustomShape 5"/>
          <p:cNvSpPr/>
          <p:nvPr/>
        </p:nvSpPr>
        <p:spPr>
          <a:xfrm>
            <a:off x="6264360" y="1499760"/>
            <a:ext cx="2710800" cy="5152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CustomShape 6"/>
          <p:cNvSpPr/>
          <p:nvPr/>
        </p:nvSpPr>
        <p:spPr>
          <a:xfrm>
            <a:off x="6264360" y="3136680"/>
            <a:ext cx="2710800" cy="69336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CustomShape 7"/>
          <p:cNvSpPr/>
          <p:nvPr/>
        </p:nvSpPr>
        <p:spPr>
          <a:xfrm>
            <a:off x="6489720" y="3253320"/>
            <a:ext cx="2258640" cy="46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1800" spc="-1" strike="noStrike">
                <a:solidFill>
                  <a:srgbClr val="ffffff"/>
                </a:solidFill>
                <a:latin typeface="Segoe UI"/>
                <a:ea typeface="DejaVu Sans"/>
              </a:rPr>
              <a:t>PRECOS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4" name="CustomShape 8"/>
          <p:cNvSpPr/>
          <p:nvPr/>
        </p:nvSpPr>
        <p:spPr>
          <a:xfrm>
            <a:off x="6474960" y="4992480"/>
            <a:ext cx="228888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N=237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RYGB, Sleeve, AGB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5" name="CustomShape 9"/>
          <p:cNvSpPr/>
          <p:nvPr/>
        </p:nvSpPr>
        <p:spPr>
          <a:xfrm>
            <a:off x="9124920" y="1499760"/>
            <a:ext cx="2710800" cy="5152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10"/>
          <p:cNvSpPr/>
          <p:nvPr/>
        </p:nvSpPr>
        <p:spPr>
          <a:xfrm>
            <a:off x="9124920" y="3136680"/>
            <a:ext cx="2710800" cy="69336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7" name="CustomShape 11"/>
          <p:cNvSpPr/>
          <p:nvPr/>
        </p:nvSpPr>
        <p:spPr>
          <a:xfrm>
            <a:off x="9350640" y="3253320"/>
            <a:ext cx="2259000" cy="46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1800" spc="-1" strike="noStrike">
                <a:solidFill>
                  <a:srgbClr val="ffffff"/>
                </a:solidFill>
                <a:latin typeface="Segoe UI"/>
                <a:ea typeface="DejaVu Sans"/>
              </a:rPr>
              <a:t>NOK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8" name="CustomShape 12"/>
          <p:cNvSpPr/>
          <p:nvPr/>
        </p:nvSpPr>
        <p:spPr>
          <a:xfrm>
            <a:off x="9335880" y="4992480"/>
            <a:ext cx="22878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N=5,697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RYGB, Sleeve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9" name="CustomShape 13"/>
          <p:cNvSpPr/>
          <p:nvPr/>
        </p:nvSpPr>
        <p:spPr>
          <a:xfrm>
            <a:off x="3259440" y="1499760"/>
            <a:ext cx="2710800" cy="515232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0" name="CustomShape 14"/>
          <p:cNvSpPr/>
          <p:nvPr/>
        </p:nvSpPr>
        <p:spPr>
          <a:xfrm>
            <a:off x="3259440" y="3136680"/>
            <a:ext cx="2710800" cy="6933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15"/>
          <p:cNvSpPr/>
          <p:nvPr/>
        </p:nvSpPr>
        <p:spPr>
          <a:xfrm>
            <a:off x="3485520" y="3253320"/>
            <a:ext cx="2259000" cy="46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1800" spc="-1" strike="noStrike">
                <a:solidFill>
                  <a:srgbClr val="ffffff"/>
                </a:solidFill>
                <a:latin typeface="Segoe UI"/>
                <a:ea typeface="DejaVu Sans"/>
              </a:rPr>
              <a:t>Montpellier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2" name="CustomShape 16"/>
          <p:cNvSpPr/>
          <p:nvPr/>
        </p:nvSpPr>
        <p:spPr>
          <a:xfrm>
            <a:off x="3470760" y="4992480"/>
            <a:ext cx="228816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N=348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latin typeface="Segoe UI"/>
                <a:ea typeface="Open Sans"/>
              </a:rPr>
              <a:t>Sleeve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3" name="CustomShape 17"/>
          <p:cNvSpPr/>
          <p:nvPr/>
        </p:nvSpPr>
        <p:spPr>
          <a:xfrm>
            <a:off x="1055520" y="1876680"/>
            <a:ext cx="1425960" cy="984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CustomShape 18"/>
          <p:cNvSpPr/>
          <p:nvPr/>
        </p:nvSpPr>
        <p:spPr>
          <a:xfrm>
            <a:off x="3908880" y="1876680"/>
            <a:ext cx="1412280" cy="9846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19"/>
          <p:cNvSpPr/>
          <p:nvPr/>
        </p:nvSpPr>
        <p:spPr>
          <a:xfrm>
            <a:off x="7239240" y="4084920"/>
            <a:ext cx="760680" cy="529920"/>
          </a:xfrm>
          <a:custGeom>
            <a:avLst/>
            <a:gdLst/>
            <a:ahLst/>
            <a:rect l="l" t="t" r="r" b="b"/>
            <a:pathLst>
              <a:path w="647700" h="647700">
                <a:moveTo>
                  <a:pt x="514350" y="9525"/>
                </a:moveTo>
                <a:cubicBezTo>
                  <a:pt x="514350" y="4264"/>
                  <a:pt x="510086" y="0"/>
                  <a:pt x="504825" y="0"/>
                </a:cubicBezTo>
                <a:cubicBezTo>
                  <a:pt x="499564" y="0"/>
                  <a:pt x="495300" y="4264"/>
                  <a:pt x="495300" y="9525"/>
                </a:cubicBezTo>
                <a:lnTo>
                  <a:pt x="495300" y="57150"/>
                </a:lnTo>
                <a:lnTo>
                  <a:pt x="152400" y="57150"/>
                </a:lnTo>
                <a:lnTo>
                  <a:pt x="152400" y="9525"/>
                </a:lnTo>
                <a:cubicBezTo>
                  <a:pt x="152400" y="4264"/>
                  <a:pt x="148136" y="0"/>
                  <a:pt x="142875" y="0"/>
                </a:cubicBezTo>
                <a:cubicBezTo>
                  <a:pt x="137614" y="0"/>
                  <a:pt x="133350" y="4264"/>
                  <a:pt x="133350" y="9525"/>
                </a:cubicBezTo>
                <a:lnTo>
                  <a:pt x="133350" y="57150"/>
                </a:lnTo>
                <a:lnTo>
                  <a:pt x="0" y="57150"/>
                </a:lnTo>
                <a:lnTo>
                  <a:pt x="0" y="647700"/>
                </a:lnTo>
                <a:lnTo>
                  <a:pt x="647700" y="647700"/>
                </a:lnTo>
                <a:lnTo>
                  <a:pt x="647700" y="57150"/>
                </a:lnTo>
                <a:lnTo>
                  <a:pt x="514350" y="57150"/>
                </a:lnTo>
                <a:close/>
                <a:moveTo>
                  <a:pt x="628650" y="628650"/>
                </a:moveTo>
                <a:lnTo>
                  <a:pt x="19050" y="628650"/>
                </a:lnTo>
                <a:lnTo>
                  <a:pt x="19050" y="219075"/>
                </a:lnTo>
                <a:lnTo>
                  <a:pt x="628650" y="219075"/>
                </a:lnTo>
                <a:close/>
                <a:moveTo>
                  <a:pt x="628650" y="76200"/>
                </a:moveTo>
                <a:lnTo>
                  <a:pt x="628650" y="200025"/>
                </a:lnTo>
                <a:lnTo>
                  <a:pt x="19050" y="200025"/>
                </a:lnTo>
                <a:lnTo>
                  <a:pt x="19050" y="76200"/>
                </a:lnTo>
                <a:lnTo>
                  <a:pt x="133350" y="76200"/>
                </a:lnTo>
                <a:lnTo>
                  <a:pt x="133350" y="114300"/>
                </a:lnTo>
                <a:cubicBezTo>
                  <a:pt x="133350" y="119561"/>
                  <a:pt x="137614" y="123825"/>
                  <a:pt x="142875" y="123825"/>
                </a:cubicBezTo>
                <a:cubicBezTo>
                  <a:pt x="148136" y="123825"/>
                  <a:pt x="152400" y="119561"/>
                  <a:pt x="152400" y="114300"/>
                </a:cubicBezTo>
                <a:lnTo>
                  <a:pt x="152400" y="76200"/>
                </a:lnTo>
                <a:lnTo>
                  <a:pt x="495300" y="76200"/>
                </a:lnTo>
                <a:lnTo>
                  <a:pt x="495300" y="114300"/>
                </a:lnTo>
                <a:cubicBezTo>
                  <a:pt x="495300" y="119561"/>
                  <a:pt x="499564" y="123825"/>
                  <a:pt x="504825" y="123825"/>
                </a:cubicBezTo>
                <a:cubicBezTo>
                  <a:pt x="510086" y="123825"/>
                  <a:pt x="514350" y="119561"/>
                  <a:pt x="514350" y="114300"/>
                </a:cubicBezTo>
                <a:lnTo>
                  <a:pt x="514350" y="76200"/>
                </a:lnTo>
                <a:close/>
              </a:path>
            </a:pathLst>
          </a:custGeom>
          <a:solidFill>
            <a:schemeClr val="bg1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6" name="Picture 9" descr="https://lh6.googleusercontent.com/jAELYcj-gfOUeUPidSuXFElOBhwg86MaBGAJM6iUj-Tpe9Qs4XsIR8k1fJLdsM761oIwi_H1SGIXwfEcRW-UbCJEZs27-p3wg2qYLhttzMCEKqnChcxTbFFQXrMsy0reykACe7UQ"/>
          <p:cNvPicPr/>
          <p:nvPr/>
        </p:nvPicPr>
        <p:blipFill>
          <a:blip r:embed="rId1"/>
          <a:stretch/>
        </p:blipFill>
        <p:spPr>
          <a:xfrm>
            <a:off x="509040" y="4009320"/>
            <a:ext cx="2523240" cy="1401480"/>
          </a:xfrm>
          <a:prstGeom prst="rect">
            <a:avLst/>
          </a:prstGeom>
          <a:ln>
            <a:noFill/>
          </a:ln>
        </p:spPr>
      </p:pic>
      <p:pic>
        <p:nvPicPr>
          <p:cNvPr id="207" name="" descr=""/>
          <p:cNvPicPr/>
          <p:nvPr/>
        </p:nvPicPr>
        <p:blipFill>
          <a:blip r:embed="rId2"/>
          <a:stretch/>
        </p:blipFill>
        <p:spPr>
          <a:xfrm>
            <a:off x="1055520" y="1571760"/>
            <a:ext cx="1444320" cy="1444320"/>
          </a:xfrm>
          <a:prstGeom prst="rect">
            <a:avLst/>
          </a:prstGeom>
          <a:ln>
            <a:noFill/>
          </a:ln>
        </p:spPr>
      </p:pic>
      <p:pic>
        <p:nvPicPr>
          <p:cNvPr id="208" name="" descr=""/>
          <p:cNvPicPr/>
          <p:nvPr/>
        </p:nvPicPr>
        <p:blipFill>
          <a:blip r:embed="rId3"/>
          <a:stretch/>
        </p:blipFill>
        <p:spPr>
          <a:xfrm>
            <a:off x="3472560" y="1674000"/>
            <a:ext cx="2309400" cy="1302480"/>
          </a:xfrm>
          <a:prstGeom prst="rect">
            <a:avLst/>
          </a:prstGeom>
          <a:ln>
            <a:noFill/>
          </a:ln>
        </p:spPr>
      </p:pic>
      <p:pic>
        <p:nvPicPr>
          <p:cNvPr id="209" name="Picture 10" descr="https://lh3.googleusercontent.com/WMDtDHRAJIz07p1moRmjN3FwV1m3Pmd7QDJCR-Ay1eTYGKMouMfgseiaH4fVRRERC0IXz0vtHXGxXfkIb-Cg_uHwkcsv6XZStz7c0RmKPDB7jejAVWL3gFrg-DUSXcX9Dsn5Wk0j"/>
          <p:cNvPicPr/>
          <p:nvPr/>
        </p:nvPicPr>
        <p:blipFill>
          <a:blip r:embed="rId4"/>
          <a:stretch/>
        </p:blipFill>
        <p:spPr>
          <a:xfrm>
            <a:off x="3347640" y="4009320"/>
            <a:ext cx="2513160" cy="1396080"/>
          </a:xfrm>
          <a:prstGeom prst="rect">
            <a:avLst/>
          </a:prstGeom>
          <a:ln>
            <a:noFill/>
          </a:ln>
        </p:spPr>
      </p:pic>
      <p:pic>
        <p:nvPicPr>
          <p:cNvPr id="210" name="Picture 11" descr="https://lh4.googleusercontent.com/sEZlL_iHHBpPKc8-o5piEBNsr5r6bk1IFYpO0AFWQ6WFD2vw_17K0DB5aEr4jDxzgAY6tWw8mSPqLC-Jb_2Tntgl_bOfYQ9Xqncda9g_ziRxJNg81DhHMGhtezxTpof5R4XmvR1U"/>
          <p:cNvPicPr/>
          <p:nvPr/>
        </p:nvPicPr>
        <p:blipFill>
          <a:blip r:embed="rId5"/>
          <a:stretch/>
        </p:blipFill>
        <p:spPr>
          <a:xfrm>
            <a:off x="6372720" y="4009320"/>
            <a:ext cx="2509560" cy="1393920"/>
          </a:xfrm>
          <a:prstGeom prst="rect">
            <a:avLst/>
          </a:prstGeom>
          <a:ln>
            <a:noFill/>
          </a:ln>
        </p:spPr>
      </p:pic>
      <p:pic>
        <p:nvPicPr>
          <p:cNvPr id="211" name="" descr=""/>
          <p:cNvPicPr/>
          <p:nvPr/>
        </p:nvPicPr>
        <p:blipFill>
          <a:blip r:embed="rId6"/>
          <a:stretch/>
        </p:blipFill>
        <p:spPr>
          <a:xfrm>
            <a:off x="6439680" y="1611360"/>
            <a:ext cx="870480" cy="870480"/>
          </a:xfrm>
          <a:prstGeom prst="rect">
            <a:avLst/>
          </a:prstGeom>
          <a:ln>
            <a:noFill/>
          </a:ln>
        </p:spPr>
      </p:pic>
      <p:pic>
        <p:nvPicPr>
          <p:cNvPr id="212" name="" descr=""/>
          <p:cNvPicPr/>
          <p:nvPr/>
        </p:nvPicPr>
        <p:blipFill>
          <a:blip r:embed="rId7"/>
          <a:stretch/>
        </p:blipFill>
        <p:spPr>
          <a:xfrm>
            <a:off x="7736400" y="1498680"/>
            <a:ext cx="1100160" cy="1100160"/>
          </a:xfrm>
          <a:prstGeom prst="rect">
            <a:avLst/>
          </a:prstGeom>
          <a:ln>
            <a:noFill/>
          </a:ln>
        </p:spPr>
      </p:pic>
      <p:pic>
        <p:nvPicPr>
          <p:cNvPr id="213" name="" descr=""/>
          <p:cNvPicPr/>
          <p:nvPr/>
        </p:nvPicPr>
        <p:blipFill>
          <a:blip r:embed="rId8"/>
          <a:stretch/>
        </p:blipFill>
        <p:spPr>
          <a:xfrm>
            <a:off x="6760800" y="2511360"/>
            <a:ext cx="1640880" cy="500760"/>
          </a:xfrm>
          <a:prstGeom prst="rect">
            <a:avLst/>
          </a:prstGeom>
          <a:ln>
            <a:noFill/>
          </a:ln>
        </p:spPr>
      </p:pic>
      <p:pic>
        <p:nvPicPr>
          <p:cNvPr id="214" name="" descr=""/>
          <p:cNvPicPr/>
          <p:nvPr/>
        </p:nvPicPr>
        <p:blipFill>
          <a:blip r:embed="rId9"/>
          <a:stretch/>
        </p:blipFill>
        <p:spPr>
          <a:xfrm>
            <a:off x="9454320" y="1867680"/>
            <a:ext cx="2137320" cy="817920"/>
          </a:xfrm>
          <a:prstGeom prst="rect">
            <a:avLst/>
          </a:prstGeom>
          <a:ln>
            <a:noFill/>
          </a:ln>
        </p:spPr>
      </p:pic>
      <p:pic>
        <p:nvPicPr>
          <p:cNvPr id="215" name="Picture 12" descr="https://lh4.googleusercontent.com/72f_rYhAjm6a0fZyqb1ebPczZ57pPZOOmVwhMr6ZOzTJsz3DKos0gnCWfUxC1qz5uIBu-BZ6bZu_qrTkIfdZ1PEiHH5eE9fXmPMHdJkBTXxJKsr24YtqS3t1r0555B-47www7Ncr"/>
          <p:cNvPicPr/>
          <p:nvPr/>
        </p:nvPicPr>
        <p:blipFill>
          <a:blip r:embed="rId10"/>
          <a:stretch/>
        </p:blipFill>
        <p:spPr>
          <a:xfrm>
            <a:off x="9243360" y="4023360"/>
            <a:ext cx="2509560" cy="1393920"/>
          </a:xfrm>
          <a:prstGeom prst="rect">
            <a:avLst/>
          </a:prstGeom>
          <a:ln>
            <a:noFill/>
          </a:ln>
        </p:spPr>
      </p:pic>
      <p:sp>
        <p:nvSpPr>
          <p:cNvPr id="216" name="CustomShape 20"/>
          <p:cNvSpPr/>
          <p:nvPr/>
        </p:nvSpPr>
        <p:spPr>
          <a:xfrm>
            <a:off x="329760" y="3984120"/>
            <a:ext cx="5721840" cy="23446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ffffff"/>
                </a:solidFill>
                <a:latin typeface="Segoe UI"/>
                <a:ea typeface="DejaVu Sans"/>
              </a:rPr>
              <a:t>Derivation cohorts</a:t>
            </a:r>
            <a:endParaRPr b="0" lang="en-GB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7" name="CustomShape 21"/>
          <p:cNvSpPr/>
          <p:nvPr/>
        </p:nvSpPr>
        <p:spPr>
          <a:xfrm>
            <a:off x="6197760" y="3973320"/>
            <a:ext cx="5718960" cy="234504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ffffff"/>
                </a:solidFill>
                <a:latin typeface="Segoe UI"/>
                <a:ea typeface="DejaVu Sans"/>
              </a:rPr>
              <a:t>Validation cohorts</a:t>
            </a:r>
            <a:endParaRPr b="0" lang="en-GB" sz="3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18" name="" descr=""/>
          <p:cNvPicPr/>
          <p:nvPr/>
        </p:nvPicPr>
        <p:blipFill>
          <a:blip r:embed="rId11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219" name="" descr=""/>
          <p:cNvPicPr/>
          <p:nvPr/>
        </p:nvPicPr>
        <p:blipFill>
          <a:blip r:embed="rId12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220" name="" descr=""/>
          <p:cNvPicPr/>
          <p:nvPr/>
        </p:nvPicPr>
        <p:blipFill>
          <a:blip r:embed="rId13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221" name="" descr=""/>
          <p:cNvPicPr/>
          <p:nvPr/>
        </p:nvPicPr>
        <p:blipFill>
          <a:blip r:embed="rId14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222" name="" descr=""/>
          <p:cNvPicPr/>
          <p:nvPr/>
        </p:nvPicPr>
        <p:blipFill>
          <a:blip r:embed="rId15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223" name="" descr=""/>
          <p:cNvPicPr/>
          <p:nvPr/>
        </p:nvPicPr>
        <p:blipFill>
          <a:blip r:embed="rId16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224" name="" descr=""/>
          <p:cNvPicPr/>
          <p:nvPr/>
        </p:nvPicPr>
        <p:blipFill>
          <a:blip r:embed="rId17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8959320" y="2970720"/>
            <a:ext cx="2385360" cy="3402720"/>
          </a:xfrm>
          <a:prstGeom prst="roundRect">
            <a:avLst>
              <a:gd name="adj" fmla="val 3431"/>
            </a:avLst>
          </a:prstGeom>
          <a:noFill/>
          <a:ln w="28440">
            <a:solidFill>
              <a:srgbClr val="d9d9d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6" name="CustomShape 2"/>
          <p:cNvSpPr/>
          <p:nvPr/>
        </p:nvSpPr>
        <p:spPr>
          <a:xfrm>
            <a:off x="6258600" y="2970720"/>
            <a:ext cx="2385360" cy="3402720"/>
          </a:xfrm>
          <a:prstGeom prst="roundRect">
            <a:avLst>
              <a:gd name="adj" fmla="val 3431"/>
            </a:avLst>
          </a:prstGeom>
          <a:noFill/>
          <a:ln w="28440">
            <a:solidFill>
              <a:srgbClr val="d9d9d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7" name="CustomShape 3"/>
          <p:cNvSpPr/>
          <p:nvPr/>
        </p:nvSpPr>
        <p:spPr>
          <a:xfrm>
            <a:off x="3580560" y="2970720"/>
            <a:ext cx="2385360" cy="3402720"/>
          </a:xfrm>
          <a:prstGeom prst="roundRect">
            <a:avLst>
              <a:gd name="adj" fmla="val 3431"/>
            </a:avLst>
          </a:prstGeom>
          <a:noFill/>
          <a:ln w="28440">
            <a:solidFill>
              <a:srgbClr val="d9d9d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8" name="CustomShape 4"/>
          <p:cNvSpPr/>
          <p:nvPr/>
        </p:nvSpPr>
        <p:spPr>
          <a:xfrm>
            <a:off x="889920" y="2970720"/>
            <a:ext cx="2385360" cy="3402720"/>
          </a:xfrm>
          <a:prstGeom prst="roundRect">
            <a:avLst>
              <a:gd name="adj" fmla="val 3431"/>
            </a:avLst>
          </a:prstGeom>
          <a:noFill/>
          <a:ln w="28440">
            <a:solidFill>
              <a:srgbClr val="d9d9d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9" name="CustomShape 5"/>
          <p:cNvSpPr/>
          <p:nvPr/>
        </p:nvSpPr>
        <p:spPr>
          <a:xfrm>
            <a:off x="655920" y="5251320"/>
            <a:ext cx="2875320" cy="957960"/>
          </a:xfrm>
          <a:custGeom>
            <a:avLst/>
            <a:gdLst/>
            <a:ahLst/>
            <a:rect l="l" t="t" r="r" b="b"/>
            <a:pathLst>
              <a:path w="5254" h="1225">
                <a:moveTo>
                  <a:pt x="674" y="563"/>
                </a:moveTo>
                <a:lnTo>
                  <a:pt x="42" y="92"/>
                </a:lnTo>
                <a:lnTo>
                  <a:pt x="42" y="92"/>
                </a:lnTo>
                <a:cubicBezTo>
                  <a:pt x="3" y="63"/>
                  <a:pt x="24" y="0"/>
                  <a:pt x="72" y="0"/>
                </a:cubicBezTo>
                <a:lnTo>
                  <a:pt x="4442" y="0"/>
                </a:lnTo>
                <a:lnTo>
                  <a:pt x="4442" y="0"/>
                </a:lnTo>
                <a:cubicBezTo>
                  <a:pt x="4453" y="0"/>
                  <a:pt x="4463" y="3"/>
                  <a:pt x="4472" y="10"/>
                </a:cubicBezTo>
                <a:lnTo>
                  <a:pt x="5226" y="563"/>
                </a:lnTo>
                <a:lnTo>
                  <a:pt x="5226" y="563"/>
                </a:lnTo>
                <a:cubicBezTo>
                  <a:pt x="5253" y="583"/>
                  <a:pt x="5253" y="624"/>
                  <a:pt x="5226" y="644"/>
                </a:cubicBezTo>
                <a:lnTo>
                  <a:pt x="4472" y="1213"/>
                </a:lnTo>
                <a:lnTo>
                  <a:pt x="4472" y="1213"/>
                </a:lnTo>
                <a:cubicBezTo>
                  <a:pt x="4463" y="1220"/>
                  <a:pt x="4452" y="1224"/>
                  <a:pt x="4441" y="1224"/>
                </a:cubicBezTo>
                <a:lnTo>
                  <a:pt x="69" y="1224"/>
                </a:lnTo>
                <a:lnTo>
                  <a:pt x="69" y="1224"/>
                </a:lnTo>
                <a:cubicBezTo>
                  <a:pt x="20" y="1224"/>
                  <a:pt x="0" y="1162"/>
                  <a:pt x="38" y="1132"/>
                </a:cubicBezTo>
                <a:lnTo>
                  <a:pt x="674" y="644"/>
                </a:lnTo>
                <a:lnTo>
                  <a:pt x="674" y="644"/>
                </a:lnTo>
                <a:cubicBezTo>
                  <a:pt x="701" y="624"/>
                  <a:pt x="701" y="583"/>
                  <a:pt x="674" y="56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6"/>
          <p:cNvSpPr/>
          <p:nvPr/>
        </p:nvSpPr>
        <p:spPr>
          <a:xfrm>
            <a:off x="1689120" y="2564640"/>
            <a:ext cx="809280" cy="809280"/>
          </a:xfrm>
          <a:custGeom>
            <a:avLst/>
            <a:gdLst/>
            <a:ahLst/>
            <a:rect l="l" t="t" r="r" b="b"/>
            <a:pathLst>
              <a:path w="1274" h="1275">
                <a:moveTo>
                  <a:pt x="637" y="0"/>
                </a:moveTo>
                <a:lnTo>
                  <a:pt x="637" y="0"/>
                </a:lnTo>
                <a:cubicBezTo>
                  <a:pt x="988" y="0"/>
                  <a:pt x="1273" y="285"/>
                  <a:pt x="1273" y="637"/>
                </a:cubicBezTo>
                <a:lnTo>
                  <a:pt x="1273" y="637"/>
                </a:lnTo>
                <a:cubicBezTo>
                  <a:pt x="1273" y="988"/>
                  <a:pt x="988" y="1274"/>
                  <a:pt x="637" y="1274"/>
                </a:cubicBezTo>
                <a:lnTo>
                  <a:pt x="637" y="1274"/>
                </a:lnTo>
                <a:cubicBezTo>
                  <a:pt x="284" y="1274"/>
                  <a:pt x="0" y="988"/>
                  <a:pt x="0" y="637"/>
                </a:cubicBezTo>
                <a:lnTo>
                  <a:pt x="0" y="637"/>
                </a:lnTo>
                <a:cubicBezTo>
                  <a:pt x="0" y="285"/>
                  <a:pt x="284" y="0"/>
                  <a:pt x="637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7"/>
          <p:cNvSpPr/>
          <p:nvPr/>
        </p:nvSpPr>
        <p:spPr>
          <a:xfrm>
            <a:off x="1672200" y="2550600"/>
            <a:ext cx="843120" cy="843120"/>
          </a:xfrm>
          <a:custGeom>
            <a:avLst/>
            <a:gdLst/>
            <a:ahLst/>
            <a:rect l="l" t="t" r="r" b="b"/>
            <a:pathLst>
              <a:path w="1326" h="1326">
                <a:moveTo>
                  <a:pt x="663" y="51"/>
                </a:moveTo>
                <a:lnTo>
                  <a:pt x="663" y="51"/>
                </a:lnTo>
                <a:cubicBezTo>
                  <a:pt x="325" y="51"/>
                  <a:pt x="51" y="326"/>
                  <a:pt x="51" y="663"/>
                </a:cubicBezTo>
                <a:lnTo>
                  <a:pt x="51" y="663"/>
                </a:lnTo>
                <a:cubicBezTo>
                  <a:pt x="51" y="1000"/>
                  <a:pt x="325" y="1274"/>
                  <a:pt x="663" y="1274"/>
                </a:cubicBezTo>
                <a:lnTo>
                  <a:pt x="663" y="1274"/>
                </a:lnTo>
                <a:cubicBezTo>
                  <a:pt x="1000" y="1274"/>
                  <a:pt x="1274" y="1000"/>
                  <a:pt x="1274" y="663"/>
                </a:cubicBezTo>
                <a:lnTo>
                  <a:pt x="1274" y="663"/>
                </a:lnTo>
                <a:cubicBezTo>
                  <a:pt x="1274" y="326"/>
                  <a:pt x="1000" y="51"/>
                  <a:pt x="663" y="51"/>
                </a:cubicBezTo>
                <a:close/>
                <a:moveTo>
                  <a:pt x="663" y="1325"/>
                </a:moveTo>
                <a:lnTo>
                  <a:pt x="663" y="1325"/>
                </a:lnTo>
                <a:cubicBezTo>
                  <a:pt x="297" y="1325"/>
                  <a:pt x="0" y="1028"/>
                  <a:pt x="0" y="663"/>
                </a:cubicBezTo>
                <a:lnTo>
                  <a:pt x="0" y="663"/>
                </a:lnTo>
                <a:cubicBezTo>
                  <a:pt x="0" y="297"/>
                  <a:pt x="297" y="0"/>
                  <a:pt x="663" y="0"/>
                </a:cubicBezTo>
                <a:lnTo>
                  <a:pt x="663" y="0"/>
                </a:lnTo>
                <a:cubicBezTo>
                  <a:pt x="1028" y="0"/>
                  <a:pt x="1325" y="297"/>
                  <a:pt x="1325" y="663"/>
                </a:cubicBezTo>
                <a:lnTo>
                  <a:pt x="1325" y="663"/>
                </a:lnTo>
                <a:cubicBezTo>
                  <a:pt x="1325" y="1028"/>
                  <a:pt x="1028" y="1325"/>
                  <a:pt x="663" y="132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ustomShape 8"/>
          <p:cNvSpPr/>
          <p:nvPr/>
        </p:nvSpPr>
        <p:spPr>
          <a:xfrm>
            <a:off x="3345480" y="5251320"/>
            <a:ext cx="2875320" cy="957960"/>
          </a:xfrm>
          <a:custGeom>
            <a:avLst/>
            <a:gdLst/>
            <a:ahLst/>
            <a:rect l="l" t="t" r="r" b="b"/>
            <a:pathLst>
              <a:path w="5254" h="1225">
                <a:moveTo>
                  <a:pt x="674" y="563"/>
                </a:moveTo>
                <a:lnTo>
                  <a:pt x="42" y="92"/>
                </a:lnTo>
                <a:lnTo>
                  <a:pt x="42" y="92"/>
                </a:lnTo>
                <a:cubicBezTo>
                  <a:pt x="3" y="63"/>
                  <a:pt x="24" y="0"/>
                  <a:pt x="73" y="0"/>
                </a:cubicBezTo>
                <a:lnTo>
                  <a:pt x="4441" y="0"/>
                </a:lnTo>
                <a:lnTo>
                  <a:pt x="4441" y="0"/>
                </a:lnTo>
                <a:cubicBezTo>
                  <a:pt x="4452" y="0"/>
                  <a:pt x="4463" y="3"/>
                  <a:pt x="4471" y="10"/>
                </a:cubicBezTo>
                <a:lnTo>
                  <a:pt x="5224" y="563"/>
                </a:lnTo>
                <a:lnTo>
                  <a:pt x="5224" y="563"/>
                </a:lnTo>
                <a:cubicBezTo>
                  <a:pt x="5252" y="583"/>
                  <a:pt x="5253" y="624"/>
                  <a:pt x="5225" y="644"/>
                </a:cubicBezTo>
                <a:lnTo>
                  <a:pt x="4472" y="1213"/>
                </a:lnTo>
                <a:lnTo>
                  <a:pt x="4472" y="1213"/>
                </a:lnTo>
                <a:cubicBezTo>
                  <a:pt x="4463" y="1220"/>
                  <a:pt x="4452" y="1224"/>
                  <a:pt x="4441" y="1224"/>
                </a:cubicBezTo>
                <a:lnTo>
                  <a:pt x="69" y="1224"/>
                </a:lnTo>
                <a:lnTo>
                  <a:pt x="69" y="1224"/>
                </a:lnTo>
                <a:cubicBezTo>
                  <a:pt x="21" y="1224"/>
                  <a:pt x="0" y="1162"/>
                  <a:pt x="39" y="1132"/>
                </a:cubicBezTo>
                <a:lnTo>
                  <a:pt x="675" y="644"/>
                </a:lnTo>
                <a:lnTo>
                  <a:pt x="675" y="644"/>
                </a:lnTo>
                <a:cubicBezTo>
                  <a:pt x="702" y="624"/>
                  <a:pt x="701" y="583"/>
                  <a:pt x="674" y="56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CustomShape 9"/>
          <p:cNvSpPr/>
          <p:nvPr/>
        </p:nvSpPr>
        <p:spPr>
          <a:xfrm>
            <a:off x="4378320" y="2550600"/>
            <a:ext cx="809280" cy="809280"/>
          </a:xfrm>
          <a:custGeom>
            <a:avLst/>
            <a:gdLst/>
            <a:ahLst/>
            <a:rect l="l" t="t" r="r" b="b"/>
            <a:pathLst>
              <a:path w="1275" h="1275">
                <a:moveTo>
                  <a:pt x="636" y="0"/>
                </a:moveTo>
                <a:lnTo>
                  <a:pt x="636" y="0"/>
                </a:lnTo>
                <a:cubicBezTo>
                  <a:pt x="989" y="0"/>
                  <a:pt x="1274" y="285"/>
                  <a:pt x="1274" y="637"/>
                </a:cubicBezTo>
                <a:lnTo>
                  <a:pt x="1274" y="637"/>
                </a:lnTo>
                <a:cubicBezTo>
                  <a:pt x="1274" y="988"/>
                  <a:pt x="989" y="1274"/>
                  <a:pt x="636" y="1274"/>
                </a:cubicBezTo>
                <a:lnTo>
                  <a:pt x="636" y="1274"/>
                </a:lnTo>
                <a:cubicBezTo>
                  <a:pt x="285" y="1274"/>
                  <a:pt x="0" y="988"/>
                  <a:pt x="0" y="637"/>
                </a:cubicBezTo>
                <a:lnTo>
                  <a:pt x="0" y="637"/>
                </a:lnTo>
                <a:cubicBezTo>
                  <a:pt x="0" y="285"/>
                  <a:pt x="285" y="0"/>
                  <a:pt x="636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CustomShape 10"/>
          <p:cNvSpPr/>
          <p:nvPr/>
        </p:nvSpPr>
        <p:spPr>
          <a:xfrm>
            <a:off x="4362840" y="2536200"/>
            <a:ext cx="840240" cy="843120"/>
          </a:xfrm>
          <a:custGeom>
            <a:avLst/>
            <a:gdLst/>
            <a:ahLst/>
            <a:rect l="l" t="t" r="r" b="b"/>
            <a:pathLst>
              <a:path w="1325" h="1326">
                <a:moveTo>
                  <a:pt x="661" y="51"/>
                </a:moveTo>
                <a:lnTo>
                  <a:pt x="661" y="51"/>
                </a:lnTo>
                <a:cubicBezTo>
                  <a:pt x="325" y="51"/>
                  <a:pt x="50" y="326"/>
                  <a:pt x="50" y="663"/>
                </a:cubicBezTo>
                <a:lnTo>
                  <a:pt x="50" y="663"/>
                </a:lnTo>
                <a:cubicBezTo>
                  <a:pt x="50" y="1000"/>
                  <a:pt x="325" y="1274"/>
                  <a:pt x="661" y="1274"/>
                </a:cubicBezTo>
                <a:lnTo>
                  <a:pt x="661" y="1274"/>
                </a:lnTo>
                <a:cubicBezTo>
                  <a:pt x="999" y="1274"/>
                  <a:pt x="1273" y="1000"/>
                  <a:pt x="1273" y="663"/>
                </a:cubicBezTo>
                <a:lnTo>
                  <a:pt x="1273" y="663"/>
                </a:lnTo>
                <a:cubicBezTo>
                  <a:pt x="1273" y="326"/>
                  <a:pt x="999" y="51"/>
                  <a:pt x="661" y="51"/>
                </a:cubicBezTo>
                <a:close/>
                <a:moveTo>
                  <a:pt x="661" y="1325"/>
                </a:moveTo>
                <a:lnTo>
                  <a:pt x="661" y="1325"/>
                </a:lnTo>
                <a:cubicBezTo>
                  <a:pt x="296" y="1325"/>
                  <a:pt x="0" y="1028"/>
                  <a:pt x="0" y="663"/>
                </a:cubicBezTo>
                <a:lnTo>
                  <a:pt x="0" y="663"/>
                </a:lnTo>
                <a:cubicBezTo>
                  <a:pt x="0" y="297"/>
                  <a:pt x="296" y="0"/>
                  <a:pt x="661" y="0"/>
                </a:cubicBezTo>
                <a:lnTo>
                  <a:pt x="661" y="0"/>
                </a:lnTo>
                <a:cubicBezTo>
                  <a:pt x="1027" y="0"/>
                  <a:pt x="1324" y="297"/>
                  <a:pt x="1324" y="663"/>
                </a:cubicBezTo>
                <a:lnTo>
                  <a:pt x="1324" y="663"/>
                </a:lnTo>
                <a:cubicBezTo>
                  <a:pt x="1324" y="1028"/>
                  <a:pt x="1027" y="1325"/>
                  <a:pt x="661" y="132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11"/>
          <p:cNvSpPr/>
          <p:nvPr/>
        </p:nvSpPr>
        <p:spPr>
          <a:xfrm>
            <a:off x="6034680" y="5251320"/>
            <a:ext cx="2875320" cy="957960"/>
          </a:xfrm>
          <a:custGeom>
            <a:avLst/>
            <a:gdLst/>
            <a:ahLst/>
            <a:rect l="l" t="t" r="r" b="b"/>
            <a:pathLst>
              <a:path w="5254" h="1225">
                <a:moveTo>
                  <a:pt x="673" y="563"/>
                </a:moveTo>
                <a:lnTo>
                  <a:pt x="42" y="92"/>
                </a:lnTo>
                <a:lnTo>
                  <a:pt x="42" y="92"/>
                </a:lnTo>
                <a:cubicBezTo>
                  <a:pt x="2" y="63"/>
                  <a:pt x="23" y="0"/>
                  <a:pt x="72" y="0"/>
                </a:cubicBezTo>
                <a:lnTo>
                  <a:pt x="4442" y="0"/>
                </a:lnTo>
                <a:lnTo>
                  <a:pt x="4442" y="0"/>
                </a:lnTo>
                <a:cubicBezTo>
                  <a:pt x="4452" y="0"/>
                  <a:pt x="4463" y="3"/>
                  <a:pt x="4472" y="10"/>
                </a:cubicBezTo>
                <a:lnTo>
                  <a:pt x="5225" y="563"/>
                </a:lnTo>
                <a:lnTo>
                  <a:pt x="5225" y="563"/>
                </a:lnTo>
                <a:cubicBezTo>
                  <a:pt x="5252" y="583"/>
                  <a:pt x="5253" y="624"/>
                  <a:pt x="5225" y="644"/>
                </a:cubicBezTo>
                <a:lnTo>
                  <a:pt x="4472" y="1213"/>
                </a:lnTo>
                <a:lnTo>
                  <a:pt x="4472" y="1213"/>
                </a:lnTo>
                <a:cubicBezTo>
                  <a:pt x="4463" y="1220"/>
                  <a:pt x="4452" y="1224"/>
                  <a:pt x="4441" y="1224"/>
                </a:cubicBezTo>
                <a:lnTo>
                  <a:pt x="69" y="1224"/>
                </a:lnTo>
                <a:lnTo>
                  <a:pt x="69" y="1224"/>
                </a:lnTo>
                <a:cubicBezTo>
                  <a:pt x="20" y="1224"/>
                  <a:pt x="0" y="1162"/>
                  <a:pt x="38" y="1132"/>
                </a:cubicBezTo>
                <a:lnTo>
                  <a:pt x="674" y="644"/>
                </a:lnTo>
                <a:lnTo>
                  <a:pt x="674" y="644"/>
                </a:lnTo>
                <a:cubicBezTo>
                  <a:pt x="701" y="624"/>
                  <a:pt x="700" y="583"/>
                  <a:pt x="673" y="563"/>
                </a:cubicBezTo>
              </a:path>
            </a:pathLst>
          </a:custGeom>
          <a:solidFill>
            <a:srgbClr val="00a93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12"/>
          <p:cNvSpPr/>
          <p:nvPr/>
        </p:nvSpPr>
        <p:spPr>
          <a:xfrm>
            <a:off x="7056360" y="2550600"/>
            <a:ext cx="809280" cy="809280"/>
          </a:xfrm>
          <a:custGeom>
            <a:avLst/>
            <a:gdLst/>
            <a:ahLst/>
            <a:rect l="l" t="t" r="r" b="b"/>
            <a:pathLst>
              <a:path w="1275" h="1275">
                <a:moveTo>
                  <a:pt x="637" y="0"/>
                </a:moveTo>
                <a:lnTo>
                  <a:pt x="637" y="0"/>
                </a:lnTo>
                <a:cubicBezTo>
                  <a:pt x="989" y="0"/>
                  <a:pt x="1274" y="285"/>
                  <a:pt x="1274" y="637"/>
                </a:cubicBezTo>
                <a:lnTo>
                  <a:pt x="1274" y="637"/>
                </a:lnTo>
                <a:cubicBezTo>
                  <a:pt x="1274" y="988"/>
                  <a:pt x="989" y="1274"/>
                  <a:pt x="637" y="1274"/>
                </a:cubicBezTo>
                <a:lnTo>
                  <a:pt x="637" y="1274"/>
                </a:lnTo>
                <a:cubicBezTo>
                  <a:pt x="285" y="1274"/>
                  <a:pt x="0" y="988"/>
                  <a:pt x="0" y="637"/>
                </a:cubicBezTo>
                <a:lnTo>
                  <a:pt x="0" y="637"/>
                </a:lnTo>
                <a:cubicBezTo>
                  <a:pt x="0" y="285"/>
                  <a:pt x="285" y="0"/>
                  <a:pt x="637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ustomShape 13"/>
          <p:cNvSpPr/>
          <p:nvPr/>
        </p:nvSpPr>
        <p:spPr>
          <a:xfrm>
            <a:off x="7039440" y="2536200"/>
            <a:ext cx="843120" cy="843120"/>
          </a:xfrm>
          <a:custGeom>
            <a:avLst/>
            <a:gdLst/>
            <a:ahLst/>
            <a:rect l="l" t="t" r="r" b="b"/>
            <a:pathLst>
              <a:path w="1327" h="1326">
                <a:moveTo>
                  <a:pt x="663" y="51"/>
                </a:moveTo>
                <a:lnTo>
                  <a:pt x="663" y="51"/>
                </a:lnTo>
                <a:cubicBezTo>
                  <a:pt x="326" y="51"/>
                  <a:pt x="51" y="326"/>
                  <a:pt x="51" y="663"/>
                </a:cubicBezTo>
                <a:lnTo>
                  <a:pt x="51" y="663"/>
                </a:lnTo>
                <a:cubicBezTo>
                  <a:pt x="51" y="1000"/>
                  <a:pt x="326" y="1274"/>
                  <a:pt x="663" y="1274"/>
                </a:cubicBezTo>
                <a:lnTo>
                  <a:pt x="663" y="1274"/>
                </a:lnTo>
                <a:cubicBezTo>
                  <a:pt x="1000" y="1274"/>
                  <a:pt x="1274" y="1000"/>
                  <a:pt x="1274" y="663"/>
                </a:cubicBezTo>
                <a:lnTo>
                  <a:pt x="1274" y="663"/>
                </a:lnTo>
                <a:cubicBezTo>
                  <a:pt x="1274" y="326"/>
                  <a:pt x="1000" y="51"/>
                  <a:pt x="663" y="51"/>
                </a:cubicBezTo>
                <a:close/>
                <a:moveTo>
                  <a:pt x="663" y="1325"/>
                </a:moveTo>
                <a:lnTo>
                  <a:pt x="663" y="1325"/>
                </a:lnTo>
                <a:cubicBezTo>
                  <a:pt x="298" y="1325"/>
                  <a:pt x="0" y="1028"/>
                  <a:pt x="0" y="663"/>
                </a:cubicBezTo>
                <a:lnTo>
                  <a:pt x="0" y="663"/>
                </a:lnTo>
                <a:cubicBezTo>
                  <a:pt x="0" y="297"/>
                  <a:pt x="298" y="0"/>
                  <a:pt x="663" y="0"/>
                </a:cubicBezTo>
                <a:lnTo>
                  <a:pt x="663" y="0"/>
                </a:lnTo>
                <a:cubicBezTo>
                  <a:pt x="1029" y="0"/>
                  <a:pt x="1326" y="297"/>
                  <a:pt x="1326" y="663"/>
                </a:cubicBezTo>
                <a:lnTo>
                  <a:pt x="1326" y="663"/>
                </a:lnTo>
                <a:cubicBezTo>
                  <a:pt x="1326" y="1028"/>
                  <a:pt x="1029" y="1325"/>
                  <a:pt x="663" y="132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CustomShape 14"/>
          <p:cNvSpPr/>
          <p:nvPr/>
        </p:nvSpPr>
        <p:spPr>
          <a:xfrm>
            <a:off x="8723880" y="5251320"/>
            <a:ext cx="2875320" cy="957960"/>
          </a:xfrm>
          <a:custGeom>
            <a:avLst/>
            <a:gdLst/>
            <a:ahLst/>
            <a:rect l="l" t="t" r="r" b="b"/>
            <a:pathLst>
              <a:path w="5254" h="1225">
                <a:moveTo>
                  <a:pt x="673" y="563"/>
                </a:moveTo>
                <a:lnTo>
                  <a:pt x="42" y="92"/>
                </a:lnTo>
                <a:lnTo>
                  <a:pt x="42" y="92"/>
                </a:lnTo>
                <a:cubicBezTo>
                  <a:pt x="2" y="63"/>
                  <a:pt x="23" y="0"/>
                  <a:pt x="72" y="0"/>
                </a:cubicBezTo>
                <a:lnTo>
                  <a:pt x="4442" y="0"/>
                </a:lnTo>
                <a:lnTo>
                  <a:pt x="4442" y="0"/>
                </a:lnTo>
                <a:cubicBezTo>
                  <a:pt x="4452" y="0"/>
                  <a:pt x="4463" y="3"/>
                  <a:pt x="4472" y="10"/>
                </a:cubicBezTo>
                <a:lnTo>
                  <a:pt x="5225" y="563"/>
                </a:lnTo>
                <a:lnTo>
                  <a:pt x="5225" y="563"/>
                </a:lnTo>
                <a:cubicBezTo>
                  <a:pt x="5252" y="583"/>
                  <a:pt x="5253" y="624"/>
                  <a:pt x="5225" y="644"/>
                </a:cubicBezTo>
                <a:lnTo>
                  <a:pt x="4472" y="1213"/>
                </a:lnTo>
                <a:lnTo>
                  <a:pt x="4472" y="1213"/>
                </a:lnTo>
                <a:cubicBezTo>
                  <a:pt x="4463" y="1220"/>
                  <a:pt x="4452" y="1224"/>
                  <a:pt x="4441" y="1224"/>
                </a:cubicBezTo>
                <a:lnTo>
                  <a:pt x="69" y="1224"/>
                </a:lnTo>
                <a:lnTo>
                  <a:pt x="69" y="1224"/>
                </a:lnTo>
                <a:cubicBezTo>
                  <a:pt x="20" y="1224"/>
                  <a:pt x="0" y="1162"/>
                  <a:pt x="38" y="1132"/>
                </a:cubicBezTo>
                <a:lnTo>
                  <a:pt x="674" y="644"/>
                </a:lnTo>
                <a:lnTo>
                  <a:pt x="674" y="644"/>
                </a:lnTo>
                <a:cubicBezTo>
                  <a:pt x="701" y="624"/>
                  <a:pt x="700" y="583"/>
                  <a:pt x="673" y="563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CustomShape 15"/>
          <p:cNvSpPr/>
          <p:nvPr/>
        </p:nvSpPr>
        <p:spPr>
          <a:xfrm>
            <a:off x="9757080" y="2550600"/>
            <a:ext cx="809280" cy="809280"/>
          </a:xfrm>
          <a:custGeom>
            <a:avLst/>
            <a:gdLst/>
            <a:ahLst/>
            <a:rect l="l" t="t" r="r" b="b"/>
            <a:pathLst>
              <a:path w="1275" h="1275">
                <a:moveTo>
                  <a:pt x="637" y="0"/>
                </a:moveTo>
                <a:lnTo>
                  <a:pt x="637" y="0"/>
                </a:lnTo>
                <a:cubicBezTo>
                  <a:pt x="989" y="0"/>
                  <a:pt x="1274" y="285"/>
                  <a:pt x="1274" y="637"/>
                </a:cubicBezTo>
                <a:lnTo>
                  <a:pt x="1274" y="637"/>
                </a:lnTo>
                <a:cubicBezTo>
                  <a:pt x="1274" y="988"/>
                  <a:pt x="989" y="1274"/>
                  <a:pt x="637" y="1274"/>
                </a:cubicBezTo>
                <a:lnTo>
                  <a:pt x="637" y="1274"/>
                </a:lnTo>
                <a:cubicBezTo>
                  <a:pt x="285" y="1274"/>
                  <a:pt x="0" y="988"/>
                  <a:pt x="0" y="637"/>
                </a:cubicBezTo>
                <a:lnTo>
                  <a:pt x="0" y="637"/>
                </a:lnTo>
                <a:cubicBezTo>
                  <a:pt x="0" y="285"/>
                  <a:pt x="285" y="0"/>
                  <a:pt x="637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16"/>
          <p:cNvSpPr/>
          <p:nvPr/>
        </p:nvSpPr>
        <p:spPr>
          <a:xfrm>
            <a:off x="9740160" y="2536200"/>
            <a:ext cx="843120" cy="843120"/>
          </a:xfrm>
          <a:custGeom>
            <a:avLst/>
            <a:gdLst/>
            <a:ahLst/>
            <a:rect l="l" t="t" r="r" b="b"/>
            <a:pathLst>
              <a:path w="1327" h="1326">
                <a:moveTo>
                  <a:pt x="663" y="51"/>
                </a:moveTo>
                <a:lnTo>
                  <a:pt x="663" y="51"/>
                </a:lnTo>
                <a:cubicBezTo>
                  <a:pt x="326" y="51"/>
                  <a:pt x="51" y="326"/>
                  <a:pt x="51" y="663"/>
                </a:cubicBezTo>
                <a:lnTo>
                  <a:pt x="51" y="663"/>
                </a:lnTo>
                <a:cubicBezTo>
                  <a:pt x="51" y="1000"/>
                  <a:pt x="326" y="1274"/>
                  <a:pt x="663" y="1274"/>
                </a:cubicBezTo>
                <a:lnTo>
                  <a:pt x="663" y="1274"/>
                </a:lnTo>
                <a:cubicBezTo>
                  <a:pt x="1000" y="1274"/>
                  <a:pt x="1274" y="1000"/>
                  <a:pt x="1274" y="663"/>
                </a:cubicBezTo>
                <a:lnTo>
                  <a:pt x="1274" y="663"/>
                </a:lnTo>
                <a:cubicBezTo>
                  <a:pt x="1274" y="326"/>
                  <a:pt x="1000" y="51"/>
                  <a:pt x="663" y="51"/>
                </a:cubicBezTo>
                <a:close/>
                <a:moveTo>
                  <a:pt x="663" y="1325"/>
                </a:moveTo>
                <a:lnTo>
                  <a:pt x="663" y="1325"/>
                </a:lnTo>
                <a:cubicBezTo>
                  <a:pt x="298" y="1325"/>
                  <a:pt x="0" y="1028"/>
                  <a:pt x="0" y="663"/>
                </a:cubicBezTo>
                <a:lnTo>
                  <a:pt x="0" y="663"/>
                </a:lnTo>
                <a:cubicBezTo>
                  <a:pt x="0" y="297"/>
                  <a:pt x="298" y="0"/>
                  <a:pt x="663" y="0"/>
                </a:cubicBezTo>
                <a:lnTo>
                  <a:pt x="663" y="0"/>
                </a:lnTo>
                <a:cubicBezTo>
                  <a:pt x="1029" y="0"/>
                  <a:pt x="1326" y="297"/>
                  <a:pt x="1326" y="663"/>
                </a:cubicBezTo>
                <a:lnTo>
                  <a:pt x="1326" y="663"/>
                </a:lnTo>
                <a:cubicBezTo>
                  <a:pt x="1326" y="1028"/>
                  <a:pt x="1029" y="1325"/>
                  <a:pt x="663" y="132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17"/>
          <p:cNvSpPr/>
          <p:nvPr/>
        </p:nvSpPr>
        <p:spPr>
          <a:xfrm>
            <a:off x="890280" y="5527080"/>
            <a:ext cx="2413800" cy="40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n-US" sz="2100" spc="-1" strike="noStrike">
                <a:solidFill>
                  <a:srgbClr val="ffffff"/>
                </a:solidFill>
                <a:latin typeface="Arial Black"/>
                <a:ea typeface="DejaVu Sans"/>
              </a:rPr>
              <a:t> </a:t>
            </a:r>
            <a:r>
              <a:rPr b="1" lang="en-US" sz="2100" spc="-1" strike="noStrike">
                <a:solidFill>
                  <a:srgbClr val="ffffff"/>
                </a:solidFill>
                <a:latin typeface="Arial Black"/>
                <a:ea typeface="DejaVu Sans"/>
              </a:rPr>
              <a:t>Preprocessing</a:t>
            </a:r>
            <a:endParaRPr b="0" lang="en-GB" sz="21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2" name="CustomShape 18"/>
          <p:cNvSpPr/>
          <p:nvPr/>
        </p:nvSpPr>
        <p:spPr>
          <a:xfrm>
            <a:off x="3924000" y="5367960"/>
            <a:ext cx="1723320" cy="72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n-US" sz="2100" spc="-1" strike="noStrike">
                <a:solidFill>
                  <a:srgbClr val="ffffff"/>
                </a:solidFill>
                <a:latin typeface="Arial Black"/>
                <a:ea typeface="DejaVu Sans"/>
              </a:rPr>
              <a:t>Feature </a:t>
            </a:r>
            <a:endParaRPr b="0" lang="en-GB" sz="21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2100" spc="-1" strike="noStrike">
                <a:solidFill>
                  <a:srgbClr val="ffffff"/>
                </a:solidFill>
                <a:latin typeface="Arial Black"/>
                <a:ea typeface="DejaVu Sans"/>
              </a:rPr>
              <a:t>extraction</a:t>
            </a:r>
            <a:endParaRPr b="0" lang="en-GB" sz="21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3" name="CustomShape 19"/>
          <p:cNvSpPr/>
          <p:nvPr/>
        </p:nvSpPr>
        <p:spPr>
          <a:xfrm>
            <a:off x="6548760" y="5527080"/>
            <a:ext cx="1831680" cy="40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n-US" sz="2100" spc="-1" strike="noStrike">
                <a:solidFill>
                  <a:srgbClr val="ffffff"/>
                </a:solidFill>
                <a:latin typeface="Arial Black"/>
                <a:ea typeface="DejaVu Sans"/>
              </a:rPr>
              <a:t>Calibration</a:t>
            </a:r>
            <a:endParaRPr b="0" lang="en-GB" sz="21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4" name="CustomShape 20"/>
          <p:cNvSpPr/>
          <p:nvPr/>
        </p:nvSpPr>
        <p:spPr>
          <a:xfrm>
            <a:off x="9270000" y="5527080"/>
            <a:ext cx="1790280" cy="40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1" lang="en-US" sz="2100" spc="-1" strike="noStrike">
                <a:solidFill>
                  <a:srgbClr val="ffffff"/>
                </a:solidFill>
                <a:latin typeface="Arial Black"/>
                <a:ea typeface="DejaVu Sans"/>
              </a:rPr>
              <a:t> </a:t>
            </a:r>
            <a:r>
              <a:rPr b="1" lang="en-US" sz="2100" spc="-1" strike="noStrike">
                <a:solidFill>
                  <a:srgbClr val="ffffff"/>
                </a:solidFill>
                <a:latin typeface="Arial Black"/>
                <a:ea typeface="DejaVu Sans"/>
              </a:rPr>
              <a:t>Validation</a:t>
            </a:r>
            <a:endParaRPr b="0" lang="en-GB" sz="21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5" name="CustomShape 21"/>
          <p:cNvSpPr/>
          <p:nvPr/>
        </p:nvSpPr>
        <p:spPr>
          <a:xfrm>
            <a:off x="1448280" y="3633840"/>
            <a:ext cx="129672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b">
            <a:spAutoFit/>
          </a:bodyPr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1f497d"/>
                </a:solidFill>
                <a:latin typeface="Segoe UI"/>
                <a:ea typeface="League Spartan"/>
              </a:rPr>
              <a:t>Preprocess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6" name="CustomShape 22"/>
          <p:cNvSpPr/>
          <p:nvPr/>
        </p:nvSpPr>
        <p:spPr>
          <a:xfrm>
            <a:off x="4371120" y="3633840"/>
            <a:ext cx="8319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b">
            <a:spAutoFit/>
          </a:bodyPr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1f497d"/>
                </a:solidFill>
                <a:latin typeface="Segoe UI"/>
                <a:ea typeface="League Spartan"/>
              </a:rPr>
              <a:t>LASSO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7" name="CustomShape 23"/>
          <p:cNvSpPr/>
          <p:nvPr/>
        </p:nvSpPr>
        <p:spPr>
          <a:xfrm>
            <a:off x="6569640" y="3633840"/>
            <a:ext cx="179064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b">
            <a:spAutoFit/>
          </a:bodyPr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1f497d"/>
                </a:solidFill>
                <a:latin typeface="Segoe UI"/>
                <a:ea typeface="League Spartan"/>
              </a:rPr>
              <a:t>Regression Tree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8" name="CustomShape 24"/>
          <p:cNvSpPr/>
          <p:nvPr/>
        </p:nvSpPr>
        <p:spPr>
          <a:xfrm>
            <a:off x="9713880" y="3633840"/>
            <a:ext cx="90504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b">
            <a:spAutoFit/>
          </a:bodyPr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1f497d"/>
                </a:solidFill>
                <a:latin typeface="Segoe UI"/>
                <a:ea typeface="League Spartan"/>
              </a:rPr>
              <a:t>Testing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9" name="CustomShape 25"/>
          <p:cNvSpPr/>
          <p:nvPr/>
        </p:nvSpPr>
        <p:spPr>
          <a:xfrm>
            <a:off x="3705480" y="4027680"/>
            <a:ext cx="215496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Segoe UI Light"/>
                <a:ea typeface="DejaVu Sans"/>
              </a:rPr>
              <a:t>Extract most predictive features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Segoe UI Light"/>
                <a:ea typeface="DejaVu Sans"/>
              </a:rPr>
              <a:t>Validated by clinicians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0" name="CustomShape 26"/>
          <p:cNvSpPr/>
          <p:nvPr/>
        </p:nvSpPr>
        <p:spPr>
          <a:xfrm>
            <a:off x="6383520" y="4026240"/>
            <a:ext cx="215496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Segoe UI Light"/>
                <a:ea typeface="DejaVu Sans"/>
              </a:rPr>
              <a:t>Stratification of patients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Segoe UI Light"/>
                <a:ea typeface="DejaVu Sans"/>
              </a:rPr>
              <a:t>Interpretable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1" name="CustomShape 27"/>
          <p:cNvSpPr/>
          <p:nvPr/>
        </p:nvSpPr>
        <p:spPr>
          <a:xfrm>
            <a:off x="9084240" y="4027680"/>
            <a:ext cx="2154960" cy="115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Segoe UI Light"/>
                <a:ea typeface="DejaVu Sans"/>
              </a:rPr>
              <a:t>Root Mean Squared Error (RMSE)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Segoe UI Light"/>
                <a:ea typeface="DejaVu Sans"/>
              </a:rPr>
              <a:t>Inter-Quartile Range (IQR) prediction interval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52" name="" descr=""/>
          <p:cNvPicPr/>
          <p:nvPr/>
        </p:nvPicPr>
        <p:blipFill>
          <a:blip r:embed="rId1"/>
          <a:stretch/>
        </p:blipFill>
        <p:spPr>
          <a:xfrm>
            <a:off x="7109280" y="2651760"/>
            <a:ext cx="707040" cy="707040"/>
          </a:xfrm>
          <a:prstGeom prst="rect">
            <a:avLst/>
          </a:prstGeom>
          <a:ln>
            <a:noFill/>
          </a:ln>
        </p:spPr>
      </p:pic>
      <p:pic>
        <p:nvPicPr>
          <p:cNvPr id="253" name="" descr=""/>
          <p:cNvPicPr/>
          <p:nvPr/>
        </p:nvPicPr>
        <p:blipFill>
          <a:blip r:embed="rId2"/>
          <a:stretch/>
        </p:blipFill>
        <p:spPr>
          <a:xfrm>
            <a:off x="4462560" y="2653920"/>
            <a:ext cx="668880" cy="668880"/>
          </a:xfrm>
          <a:prstGeom prst="rect">
            <a:avLst/>
          </a:prstGeom>
          <a:ln>
            <a:noFill/>
          </a:ln>
        </p:spPr>
      </p:pic>
      <p:sp>
        <p:nvSpPr>
          <p:cNvPr id="254" name="CustomShape 28"/>
          <p:cNvSpPr/>
          <p:nvPr/>
        </p:nvSpPr>
        <p:spPr>
          <a:xfrm>
            <a:off x="1789560" y="2670480"/>
            <a:ext cx="626400" cy="626400"/>
          </a:xfrm>
          <a:prstGeom prst="rect">
            <a:avLst/>
          </a:prstGeom>
          <a:blipFill rotWithShape="0">
            <a:blip r:embed="rId3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`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55" name="" descr=""/>
          <p:cNvPicPr/>
          <p:nvPr/>
        </p:nvPicPr>
        <p:blipFill>
          <a:blip r:embed="rId4"/>
          <a:stretch/>
        </p:blipFill>
        <p:spPr>
          <a:xfrm>
            <a:off x="9861120" y="2677320"/>
            <a:ext cx="594000" cy="594000"/>
          </a:xfrm>
          <a:prstGeom prst="rect">
            <a:avLst/>
          </a:prstGeom>
          <a:ln>
            <a:noFill/>
          </a:ln>
        </p:spPr>
      </p:pic>
      <p:sp>
        <p:nvSpPr>
          <p:cNvPr id="256" name="CustomShape 29"/>
          <p:cNvSpPr/>
          <p:nvPr/>
        </p:nvSpPr>
        <p:spPr>
          <a:xfrm>
            <a:off x="2104560" y="1473480"/>
            <a:ext cx="8040960" cy="933480"/>
          </a:xfrm>
          <a:prstGeom prst="roundRect">
            <a:avLst>
              <a:gd name="adj" fmla="val 6320"/>
            </a:avLst>
          </a:prstGeom>
          <a:solidFill>
            <a:srgbClr val="2d4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Weight Loss Predictive Model</a:t>
            </a:r>
            <a:endParaRPr b="0" lang="en-GB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7" name="CustomShape 30"/>
          <p:cNvSpPr/>
          <p:nvPr/>
        </p:nvSpPr>
        <p:spPr>
          <a:xfrm>
            <a:off x="969480" y="4027680"/>
            <a:ext cx="230580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Segoe UI Light"/>
                <a:ea typeface="DejaVu Sans"/>
              </a:rPr>
              <a:t>Cleaning, imputation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Segoe UI Light"/>
                <a:ea typeface="DejaVu Sans"/>
              </a:rPr>
              <a:t>Visit date adjustment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58" name="" descr=""/>
          <p:cNvPicPr/>
          <p:nvPr/>
        </p:nvPicPr>
        <p:blipFill>
          <a:blip r:embed="rId5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259" name="" descr=""/>
          <p:cNvPicPr/>
          <p:nvPr/>
        </p:nvPicPr>
        <p:blipFill>
          <a:blip r:embed="rId6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260" name="" descr=""/>
          <p:cNvPicPr/>
          <p:nvPr/>
        </p:nvPicPr>
        <p:blipFill>
          <a:blip r:embed="rId7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261" name="" descr=""/>
          <p:cNvPicPr/>
          <p:nvPr/>
        </p:nvPicPr>
        <p:blipFill>
          <a:blip r:embed="rId8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262" name="" descr=""/>
          <p:cNvPicPr/>
          <p:nvPr/>
        </p:nvPicPr>
        <p:blipFill>
          <a:blip r:embed="rId9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263" name="" descr=""/>
          <p:cNvPicPr/>
          <p:nvPr/>
        </p:nvPicPr>
        <p:blipFill>
          <a:blip r:embed="rId10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264" name="" descr=""/>
          <p:cNvPicPr/>
          <p:nvPr/>
        </p:nvPicPr>
        <p:blipFill>
          <a:blip r:embed="rId11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917640" y="1483920"/>
            <a:ext cx="10964520" cy="70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66" name="" descr=""/>
          <p:cNvPicPr/>
          <p:nvPr/>
        </p:nvPicPr>
        <p:blipFill>
          <a:blip r:embed="rId1"/>
          <a:stretch/>
        </p:blipFill>
        <p:spPr>
          <a:xfrm>
            <a:off x="341640" y="1334160"/>
            <a:ext cx="8615520" cy="5448600"/>
          </a:xfrm>
          <a:prstGeom prst="rect">
            <a:avLst/>
          </a:prstGeom>
          <a:ln>
            <a:noFill/>
          </a:ln>
        </p:spPr>
      </p:pic>
      <p:pic>
        <p:nvPicPr>
          <p:cNvPr id="267" name="Image 21" descr="C:\Users\Pierre Bauvin\Downloads\24_updated.png"/>
          <p:cNvPicPr/>
          <p:nvPr/>
        </p:nvPicPr>
        <p:blipFill>
          <a:blip r:embed="rId2"/>
          <a:srcRect l="73529" t="0" r="0" b="63606"/>
          <a:stretch/>
        </p:blipFill>
        <p:spPr>
          <a:xfrm>
            <a:off x="8690040" y="1689480"/>
            <a:ext cx="3349800" cy="2695680"/>
          </a:xfrm>
          <a:prstGeom prst="rect">
            <a:avLst/>
          </a:prstGeom>
          <a:ln>
            <a:noFill/>
          </a:ln>
        </p:spPr>
      </p:pic>
      <p:sp>
        <p:nvSpPr>
          <p:cNvPr id="268" name="CustomShape 2"/>
          <p:cNvSpPr/>
          <p:nvPr/>
        </p:nvSpPr>
        <p:spPr>
          <a:xfrm>
            <a:off x="8670240" y="2760480"/>
            <a:ext cx="3252240" cy="1818720"/>
          </a:xfrm>
          <a:prstGeom prst="roundRect">
            <a:avLst>
              <a:gd name="adj" fmla="val 6320"/>
            </a:avLst>
          </a:prstGeom>
          <a:solidFill>
            <a:srgbClr val="418a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Results as of December 2021. </a:t>
            </a:r>
            <a:endParaRPr b="0" lang="en-GB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T2D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: type II diabetes.</a:t>
            </a:r>
            <a:endParaRPr b="0" lang="en-GB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IGT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: impaired glucose tolerance.</a:t>
            </a:r>
            <a:endParaRPr b="0" lang="en-GB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NG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: normoglycemic. </a:t>
            </a:r>
            <a:endParaRPr b="0" lang="en-GB" sz="16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1418400" y="1440000"/>
            <a:ext cx="6305400" cy="750600"/>
          </a:xfrm>
          <a:prstGeom prst="roundRect">
            <a:avLst>
              <a:gd name="adj" fmla="val 6320"/>
            </a:avLst>
          </a:prstGeom>
          <a:solidFill>
            <a:srgbClr val="2d4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TWL Prediction at M24</a:t>
            </a:r>
            <a:endParaRPr b="0" lang="en-GB" sz="4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70" name="" descr=""/>
          <p:cNvPicPr/>
          <p:nvPr/>
        </p:nvPicPr>
        <p:blipFill>
          <a:blip r:embed="rId3"/>
          <a:stretch/>
        </p:blipFill>
        <p:spPr>
          <a:xfrm>
            <a:off x="4932000" y="20160"/>
            <a:ext cx="1553760" cy="543240"/>
          </a:xfrm>
          <a:prstGeom prst="rect">
            <a:avLst/>
          </a:prstGeom>
          <a:ln>
            <a:noFill/>
          </a:ln>
        </p:spPr>
      </p:pic>
      <p:pic>
        <p:nvPicPr>
          <p:cNvPr id="271" name="" descr=""/>
          <p:cNvPicPr/>
          <p:nvPr/>
        </p:nvPicPr>
        <p:blipFill>
          <a:blip r:embed="rId4"/>
          <a:stretch/>
        </p:blipFill>
        <p:spPr>
          <a:xfrm>
            <a:off x="5045760" y="696240"/>
            <a:ext cx="1354680" cy="451800"/>
          </a:xfrm>
          <a:prstGeom prst="rect">
            <a:avLst/>
          </a:prstGeom>
          <a:ln>
            <a:noFill/>
          </a:ln>
        </p:spPr>
      </p:pic>
      <p:pic>
        <p:nvPicPr>
          <p:cNvPr id="272" name="" descr=""/>
          <p:cNvPicPr/>
          <p:nvPr/>
        </p:nvPicPr>
        <p:blipFill>
          <a:blip r:embed="rId5"/>
          <a:stretch/>
        </p:blipFill>
        <p:spPr>
          <a:xfrm>
            <a:off x="6681960" y="70200"/>
            <a:ext cx="1426320" cy="473760"/>
          </a:xfrm>
          <a:prstGeom prst="rect">
            <a:avLst/>
          </a:prstGeom>
          <a:ln>
            <a:noFill/>
          </a:ln>
        </p:spPr>
      </p:pic>
      <p:pic>
        <p:nvPicPr>
          <p:cNvPr id="273" name="" descr=""/>
          <p:cNvPicPr/>
          <p:nvPr/>
        </p:nvPicPr>
        <p:blipFill>
          <a:blip r:embed="rId6"/>
          <a:stretch/>
        </p:blipFill>
        <p:spPr>
          <a:xfrm>
            <a:off x="7076880" y="612000"/>
            <a:ext cx="547920" cy="547920"/>
          </a:xfrm>
          <a:prstGeom prst="rect">
            <a:avLst/>
          </a:prstGeom>
          <a:ln>
            <a:noFill/>
          </a:ln>
        </p:spPr>
      </p:pic>
      <p:pic>
        <p:nvPicPr>
          <p:cNvPr id="274" name="" descr=""/>
          <p:cNvPicPr/>
          <p:nvPr/>
        </p:nvPicPr>
        <p:blipFill>
          <a:blip r:embed="rId7"/>
          <a:stretch/>
        </p:blipFill>
        <p:spPr>
          <a:xfrm>
            <a:off x="8470440" y="133200"/>
            <a:ext cx="963360" cy="963360"/>
          </a:xfrm>
          <a:prstGeom prst="rect">
            <a:avLst/>
          </a:prstGeom>
          <a:ln>
            <a:noFill/>
          </a:ln>
        </p:spPr>
      </p:pic>
      <p:pic>
        <p:nvPicPr>
          <p:cNvPr id="275" name="" descr=""/>
          <p:cNvPicPr/>
          <p:nvPr/>
        </p:nvPicPr>
        <p:blipFill>
          <a:blip r:embed="rId8"/>
          <a:stretch/>
        </p:blipFill>
        <p:spPr>
          <a:xfrm>
            <a:off x="9820440" y="147600"/>
            <a:ext cx="1908360" cy="473040"/>
          </a:xfrm>
          <a:prstGeom prst="rect">
            <a:avLst/>
          </a:prstGeom>
          <a:ln>
            <a:noFill/>
          </a:ln>
        </p:spPr>
      </p:pic>
      <p:pic>
        <p:nvPicPr>
          <p:cNvPr id="276" name="" descr=""/>
          <p:cNvPicPr/>
          <p:nvPr/>
        </p:nvPicPr>
        <p:blipFill>
          <a:blip r:embed="rId9"/>
          <a:stretch/>
        </p:blipFill>
        <p:spPr>
          <a:xfrm>
            <a:off x="9812520" y="677160"/>
            <a:ext cx="1871640" cy="47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5197</TotalTime>
  <Application>LibreOffice/6.4.7.2$Linux_X86_64 LibreOffice_project/40$Build-2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2022-04-01T12:20:07Z</dcterms:created>
  <dc:creator>Microsoft Office User</dc:creator>
  <dc:description/>
  <dc:language>en-US</dc:language>
  <cp:lastModifiedBy/>
  <dcterms:modified xsi:type="dcterms:W3CDTF">2022-09-16T11:51:11Z</dcterms:modified>
  <cp:revision>121</cp:revision>
  <dc:subject/>
  <dc:title>PowerPoint Sunusu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PresentationFormat">
    <vt:lpwstr>Custom</vt:lpwstr>
  </property>
  <property fmtid="{D5CDD505-2E9C-101B-9397-08002B2CF9AE}" pid="4" name="Slides">
    <vt:i4>2</vt:i4>
  </property>
</Properties>
</file>